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92" r:id="rId4"/>
    <p:sldId id="257" r:id="rId5"/>
    <p:sldId id="258" r:id="rId6"/>
    <p:sldId id="277" r:id="rId7"/>
    <p:sldId id="278" r:id="rId8"/>
    <p:sldId id="279" r:id="rId9"/>
    <p:sldId id="280" r:id="rId10"/>
    <p:sldId id="281" r:id="rId11"/>
    <p:sldId id="282" r:id="rId12"/>
    <p:sldId id="263" r:id="rId13"/>
    <p:sldId id="272" r:id="rId14"/>
    <p:sldId id="273" r:id="rId15"/>
    <p:sldId id="284" r:id="rId16"/>
    <p:sldId id="289" r:id="rId17"/>
    <p:sldId id="259" r:id="rId18"/>
    <p:sldId id="260" r:id="rId19"/>
    <p:sldId id="286" r:id="rId20"/>
    <p:sldId id="288" r:id="rId21"/>
    <p:sldId id="287" r:id="rId22"/>
    <p:sldId id="283" r:id="rId23"/>
    <p:sldId id="266" r:id="rId24"/>
    <p:sldId id="271" r:id="rId25"/>
    <p:sldId id="270" r:id="rId26"/>
    <p:sldId id="285" r:id="rId27"/>
    <p:sldId id="290" r:id="rId28"/>
    <p:sldId id="261" r:id="rId29"/>
    <p:sldId id="297" r:id="rId30"/>
    <p:sldId id="296" r:id="rId31"/>
    <p:sldId id="299" r:id="rId32"/>
    <p:sldId id="298" r:id="rId33"/>
    <p:sldId id="262" r:id="rId34"/>
    <p:sldId id="301" r:id="rId35"/>
    <p:sldId id="300" r:id="rId36"/>
    <p:sldId id="302" r:id="rId37"/>
    <p:sldId id="303" r:id="rId38"/>
    <p:sldId id="304" r:id="rId39"/>
    <p:sldId id="305" r:id="rId40"/>
    <p:sldId id="306" r:id="rId41"/>
    <p:sldId id="293" r:id="rId42"/>
    <p:sldId id="294" r:id="rId43"/>
    <p:sldId id="267" r:id="rId44"/>
    <p:sldId id="268" r:id="rId45"/>
    <p:sldId id="269" r:id="rId46"/>
    <p:sldId id="291" r:id="rId47"/>
    <p:sldId id="274" r:id="rId48"/>
    <p:sldId id="265" r:id="rId49"/>
    <p:sldId id="27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CAA"/>
    <a:srgbClr val="CC0099"/>
    <a:srgbClr val="0CA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7B24142-350A-4DC6-BA06-99B7FFDAF4A1}" type="datetimeFigureOut">
              <a:rPr lang="en-US" smtClean="0"/>
              <a:t>5/12/2022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2363459-F491-4E02-8C2D-C58989B52F6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24142-350A-4DC6-BA06-99B7FFDAF4A1}"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24142-350A-4DC6-BA06-99B7FFDAF4A1}"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24142-350A-4DC6-BA06-99B7FFDAF4A1}"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24142-350A-4DC6-BA06-99B7FFDAF4A1}"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7B24142-350A-4DC6-BA06-99B7FFDAF4A1}"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63459-F491-4E02-8C2D-C58989B52F6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B24142-350A-4DC6-BA06-99B7FFDAF4A1}"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B24142-350A-4DC6-BA06-99B7FFDAF4A1}"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24142-350A-4DC6-BA06-99B7FFDAF4A1}"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7B24142-350A-4DC6-BA06-99B7FFDAF4A1}" type="datetimeFigureOut">
              <a:rPr lang="en-US" smtClean="0"/>
              <a:t>5/12/2022</a:t>
            </a:fld>
            <a:endParaRPr lang="en-US"/>
          </a:p>
        </p:txBody>
      </p:sp>
      <p:sp>
        <p:nvSpPr>
          <p:cNvPr id="7" name="Slide Number Placeholder 6"/>
          <p:cNvSpPr>
            <a:spLocks noGrp="1"/>
          </p:cNvSpPr>
          <p:nvPr>
            <p:ph type="sldNum" sz="quarter" idx="12"/>
          </p:nvPr>
        </p:nvSpPr>
        <p:spPr/>
        <p:txBody>
          <a:bodyPr/>
          <a:lstStyle/>
          <a:p>
            <a:fld id="{A2363459-F491-4E02-8C2D-C58989B52F6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24142-350A-4DC6-BA06-99B7FFDAF4A1}" type="datetimeFigureOut">
              <a:rPr lang="en-US" smtClean="0"/>
              <a:t>5/12/2022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2363459-F491-4E02-8C2D-C58989B52F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7B24142-350A-4DC6-BA06-99B7FFDAF4A1}" type="datetimeFigureOut">
              <a:rPr lang="en-US" smtClean="0"/>
              <a:t>5/12/2022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2363459-F491-4E02-8C2D-C58989B52F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jpg"/><Relationship Id="rId7" Type="http://schemas.openxmlformats.org/officeDocument/2006/relationships/image" Target="../media/image18.gif"/><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28600"/>
            <a:ext cx="3313355" cy="1702160"/>
          </a:xfrm>
        </p:spPr>
        <p:txBody>
          <a:bodyPr>
            <a:normAutofit/>
          </a:bodyPr>
          <a:lstStyle/>
          <a:p>
            <a:pPr algn="ctr"/>
            <a:r>
              <a:rPr lang="en-US" sz="4400" dirty="0"/>
              <a:t>The Art of Rhetoric</a:t>
            </a:r>
          </a:p>
        </p:txBody>
      </p:sp>
      <p:sp>
        <p:nvSpPr>
          <p:cNvPr id="3" name="Subtitle 2"/>
          <p:cNvSpPr>
            <a:spLocks noGrp="1"/>
          </p:cNvSpPr>
          <p:nvPr>
            <p:ph type="subTitle" idx="1"/>
          </p:nvPr>
        </p:nvSpPr>
        <p:spPr>
          <a:xfrm>
            <a:off x="4533900" y="3124200"/>
            <a:ext cx="3733800" cy="1260629"/>
          </a:xfrm>
        </p:spPr>
        <p:txBody>
          <a:bodyPr/>
          <a:lstStyle/>
          <a:p>
            <a:pPr algn="ctr"/>
            <a:r>
              <a:rPr lang="en-US" b="1" dirty="0">
                <a:solidFill>
                  <a:schemeClr val="tx1"/>
                </a:solidFill>
              </a:rPr>
              <a:t>—</a:t>
            </a:r>
            <a:r>
              <a:rPr lang="en-US" dirty="0"/>
              <a:t>Ethos, Pathos, Logos</a:t>
            </a:r>
            <a:r>
              <a:rPr lang="en-US" b="1" dirty="0">
                <a:solidFill>
                  <a:schemeClr val="tx1"/>
                </a:solidFill>
              </a:rPr>
              <a:t>—</a:t>
            </a:r>
          </a:p>
          <a:p>
            <a:pPr algn="ctr"/>
            <a:r>
              <a:rPr lang="en-US" dirty="0"/>
              <a:t>The 3 Pillars  of Public Speaking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3048000" cy="4267200"/>
          </a:xfrm>
          <a:prstGeom prst="rect">
            <a:avLst/>
          </a:prstGeom>
        </p:spPr>
      </p:pic>
      <p:cxnSp>
        <p:nvCxnSpPr>
          <p:cNvPr id="6" name="Straight Connector 5"/>
          <p:cNvCxnSpPr/>
          <p:nvPr/>
        </p:nvCxnSpPr>
        <p:spPr>
          <a:xfrm>
            <a:off x="4724400" y="39624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28956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646664"/>
          </a:xfrm>
        </p:spPr>
        <p:txBody>
          <a:bodyPr>
            <a:normAutofit/>
          </a:bodyPr>
          <a:lstStyle/>
          <a:p>
            <a:r>
              <a:rPr lang="en-US" sz="3200" dirty="0"/>
              <a:t>Reputation or Expertise</a:t>
            </a:r>
          </a:p>
        </p:txBody>
      </p:sp>
      <p:sp>
        <p:nvSpPr>
          <p:cNvPr id="3" name="Content Placeholder 2"/>
          <p:cNvSpPr>
            <a:spLocks noGrp="1"/>
          </p:cNvSpPr>
          <p:nvPr>
            <p:ph idx="1"/>
          </p:nvPr>
        </p:nvSpPr>
        <p:spPr>
          <a:xfrm>
            <a:off x="1043492" y="1905000"/>
            <a:ext cx="6777317" cy="3927629"/>
          </a:xfrm>
        </p:spPr>
        <p:txBody>
          <a:bodyPr>
            <a:normAutofit lnSpcReduction="10000"/>
          </a:bodyPr>
          <a:lstStyle/>
          <a:p>
            <a:pPr marL="68580" indent="0">
              <a:buNone/>
            </a:pPr>
            <a:r>
              <a:rPr lang="en-US" dirty="0"/>
              <a:t>   Expertise is what the speaker knows about the topic.</a:t>
            </a:r>
          </a:p>
          <a:p>
            <a:pPr marL="68580" indent="0">
              <a:buNone/>
            </a:pPr>
            <a:r>
              <a:rPr lang="en-US" dirty="0"/>
              <a:t>   Reputation is what the audience knows the speaker knows about the topic.  </a:t>
            </a:r>
          </a:p>
          <a:p>
            <a:pPr marL="68580" indent="0">
              <a:buNone/>
            </a:pPr>
            <a:r>
              <a:rPr lang="en-US" dirty="0"/>
              <a:t>   Of the four characteristics, reputation is the “most” connected to the presentation.</a:t>
            </a:r>
          </a:p>
          <a:p>
            <a:pPr marL="68580" indent="0">
              <a:buNone/>
            </a:pPr>
            <a:endParaRPr lang="en-US" dirty="0"/>
          </a:p>
          <a:p>
            <a:pPr lvl="1">
              <a:buClr>
                <a:srgbClr val="CC0099"/>
              </a:buClr>
            </a:pPr>
            <a:r>
              <a:rPr lang="en-US" dirty="0"/>
              <a:t>Experience</a:t>
            </a:r>
          </a:p>
          <a:p>
            <a:pPr lvl="1">
              <a:buClr>
                <a:srgbClr val="CC0099"/>
              </a:buClr>
            </a:pPr>
            <a:r>
              <a:rPr lang="en-US" dirty="0"/>
              <a:t>Skill</a:t>
            </a:r>
          </a:p>
          <a:p>
            <a:pPr lvl="1">
              <a:buClr>
                <a:srgbClr val="CC0099"/>
              </a:buClr>
            </a:pPr>
            <a:r>
              <a:rPr lang="en-US" dirty="0"/>
              <a:t>Achievements or Recognition</a:t>
            </a:r>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282174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pPr marL="68580" indent="0">
              <a:buNone/>
            </a:pPr>
            <a:r>
              <a:rPr lang="en-US" dirty="0"/>
              <a:t>   Unlike Pathos and Logos the speaker’s Ethos is usually established “before” the presentation begins.  But, Ethos can be increased or established just as easily during a presentation—through the inclusion of </a:t>
            </a:r>
            <a:r>
              <a:rPr lang="en-US" b="1" dirty="0">
                <a:solidFill>
                  <a:srgbClr val="226CAA"/>
                </a:solidFill>
              </a:rPr>
              <a:t>personal </a:t>
            </a:r>
            <a:r>
              <a:rPr lang="en-US" dirty="0"/>
              <a:t>details—as it can before the presentation.</a:t>
            </a:r>
          </a:p>
          <a:p>
            <a:pPr marL="68580" indent="0">
              <a:buNone/>
            </a:pPr>
            <a:r>
              <a:rPr lang="en-US" dirty="0"/>
              <a:t>   Positive Ethos can give a speaker more leeway with the audience if they present badly, but poor Ethos and a poor speech together will usually lead to disaster.</a:t>
            </a:r>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237643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I will </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end this war in Iraq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responsibly</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and finish the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fight</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against al Qaeda and the Taliban in Afghanistan. I will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rebuild</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our military to meet future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conflicts</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But I will also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renew</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the tough, direct diplomacy that can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prevent</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Iran from obtaining nuclear weapons and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curb</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Russian aggression. I will build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new partnerships </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to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defeat the threats</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of the 21st century: terrorism and nuclear proliferation; poverty and genocide; climate change and disease. And I will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restore</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our moral standing, so that America is once again that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last, best hope</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for all who are called to the cause of freedom, who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long for lives of peace</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 and who </a:t>
            </a:r>
            <a:r>
              <a:rPr lang="en-US" sz="14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yearn for a better future</a:t>
            </a:r>
            <a:r>
              <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rPr>
              <a:t>."</a:t>
            </a:r>
          </a:p>
        </p:txBody>
      </p:sp>
      <p:sp>
        <p:nvSpPr>
          <p:cNvPr id="4" name="Title 3"/>
          <p:cNvSpPr>
            <a:spLocks noGrp="1"/>
          </p:cNvSpPr>
          <p:nvPr>
            <p:ph type="title"/>
          </p:nvPr>
        </p:nvSpPr>
        <p:spPr>
          <a:xfrm>
            <a:off x="4724400" y="1828800"/>
            <a:ext cx="3304572" cy="1219199"/>
          </a:xfrm>
        </p:spPr>
        <p:txBody>
          <a:bodyPr>
            <a:normAutofit/>
          </a:bodyPr>
          <a:lstStyle/>
          <a:p>
            <a:r>
              <a:rPr lang="en-US" sz="2000" dirty="0">
                <a:solidFill>
                  <a:srgbClr val="226CAA"/>
                </a:solidFill>
              </a:rPr>
              <a:t>Democratic Presidential Candidate Acceptance Speech</a:t>
            </a:r>
          </a:p>
        </p:txBody>
      </p:sp>
      <p:sp>
        <p:nvSpPr>
          <p:cNvPr id="6" name="Text Placeholder 5"/>
          <p:cNvSpPr>
            <a:spLocks noGrp="1"/>
          </p:cNvSpPr>
          <p:nvPr>
            <p:ph type="body" sz="half" idx="2"/>
          </p:nvPr>
        </p:nvSpPr>
        <p:spPr>
          <a:xfrm>
            <a:off x="4724400" y="3200400"/>
            <a:ext cx="3298784" cy="1517904"/>
          </a:xfrm>
        </p:spPr>
        <p:txBody>
          <a:bodyPr/>
          <a:lstStyle/>
          <a:p>
            <a:pPr algn="ctr"/>
            <a:r>
              <a:rPr lang="en-US" dirty="0"/>
              <a:t>Barack Obama</a:t>
            </a:r>
          </a:p>
          <a:p>
            <a:pPr algn="ctr"/>
            <a:r>
              <a:rPr lang="en-US" dirty="0"/>
              <a:t>August 28, 2008</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Example</a:t>
            </a:r>
          </a:p>
        </p:txBody>
      </p:sp>
      <p:cxnSp>
        <p:nvCxnSpPr>
          <p:cNvPr id="8" name="Straight Connector 7"/>
          <p:cNvCxnSpPr/>
          <p:nvPr/>
        </p:nvCxnSpPr>
        <p:spPr>
          <a:xfrm>
            <a:off x="4648200" y="18288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5165" y="38862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24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5894" y="762000"/>
            <a:ext cx="3090440" cy="5245261"/>
          </a:xfrm>
          <a:ln w="19050">
            <a:solidFill>
              <a:schemeClr val="accent5">
                <a:lumMod val="75000"/>
              </a:schemeClr>
            </a:solidFill>
          </a:ln>
        </p:spPr>
        <p:txBody>
          <a:bodyPr>
            <a:noAutofit/>
          </a:bodyPr>
          <a:lstStyle/>
          <a:p>
            <a:pPr marL="68580" indent="0">
              <a:buNone/>
            </a:pPr>
            <a:r>
              <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rPr>
              <a:t>I have pledged myself and my colleagues in the cabinet to a </a:t>
            </a:r>
            <a:r>
              <a:rPr lang="en-US" sz="13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continuous encouragement of initiative</a:t>
            </a:r>
            <a:r>
              <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rPr>
              <a:t>, responsibility and energy in serving the public interest. Let every public servant know, whether his post is high or low, that a man's rank and reputation in this Administration will be determined by the size of the job he does, and not by the size of his staff, his office or his budget. Let it be clear that </a:t>
            </a:r>
            <a:r>
              <a:rPr lang="en-US" sz="13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this Administration recognizes the value of dissent and daring</a:t>
            </a:r>
            <a:r>
              <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rPr>
              <a:t> -- </a:t>
            </a:r>
            <a:r>
              <a:rPr lang="en-US" sz="1300" u="heavy" dirty="0">
                <a:solidFill>
                  <a:schemeClr val="tx1"/>
                </a:solidFill>
                <a:uFill>
                  <a:solidFill>
                    <a:srgbClr val="CC0099"/>
                  </a:solidFill>
                </a:uFill>
                <a:latin typeface="Bookman Old Style" pitchFamily="18" charset="0"/>
                <a:ea typeface="Adobe Fangsong Std R" pitchFamily="18" charset="-128"/>
                <a:cs typeface="Adobe Arabic" pitchFamily="18" charset="-78"/>
              </a:rPr>
              <a:t>that we greet healthy controversy as the hallmark of healthy change</a:t>
            </a:r>
            <a:r>
              <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rPr>
              <a:t>. Let the public service be a proud and lively career. And let every man and woman who works in any area of our national government, in any branch, at any level, be able to say with pride and with honor in future years: “I served the United States Government in that hour of our nation's need.”</a:t>
            </a:r>
          </a:p>
        </p:txBody>
      </p:sp>
      <p:sp>
        <p:nvSpPr>
          <p:cNvPr id="4" name="Title 3"/>
          <p:cNvSpPr>
            <a:spLocks noGrp="1"/>
          </p:cNvSpPr>
          <p:nvPr>
            <p:ph type="title"/>
          </p:nvPr>
        </p:nvSpPr>
        <p:spPr>
          <a:xfrm>
            <a:off x="4724400" y="1828800"/>
            <a:ext cx="3304572" cy="1219199"/>
          </a:xfrm>
        </p:spPr>
        <p:txBody>
          <a:bodyPr>
            <a:normAutofit/>
          </a:bodyPr>
          <a:lstStyle/>
          <a:p>
            <a:r>
              <a:rPr lang="en-US" sz="2000" dirty="0">
                <a:solidFill>
                  <a:srgbClr val="226CAA"/>
                </a:solidFill>
              </a:rPr>
              <a:t>State of the Union Message</a:t>
            </a:r>
          </a:p>
        </p:txBody>
      </p:sp>
      <p:sp>
        <p:nvSpPr>
          <p:cNvPr id="6" name="Text Placeholder 5"/>
          <p:cNvSpPr>
            <a:spLocks noGrp="1"/>
          </p:cNvSpPr>
          <p:nvPr>
            <p:ph type="body" sz="half" idx="2"/>
          </p:nvPr>
        </p:nvSpPr>
        <p:spPr>
          <a:xfrm>
            <a:off x="4724400" y="3200400"/>
            <a:ext cx="3298784" cy="1517904"/>
          </a:xfrm>
        </p:spPr>
        <p:txBody>
          <a:bodyPr/>
          <a:lstStyle/>
          <a:p>
            <a:pPr algn="ctr"/>
            <a:r>
              <a:rPr lang="en-US" dirty="0"/>
              <a:t>John F. Kennedy</a:t>
            </a:r>
          </a:p>
          <a:p>
            <a:pPr algn="ctr"/>
            <a:r>
              <a:rPr lang="en-US" dirty="0"/>
              <a:t>January 30, 1961</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Example</a:t>
            </a:r>
          </a:p>
        </p:txBody>
      </p:sp>
      <p:cxnSp>
        <p:nvCxnSpPr>
          <p:cNvPr id="8" name="Straight Connector 7"/>
          <p:cNvCxnSpPr/>
          <p:nvPr/>
        </p:nvCxnSpPr>
        <p:spPr>
          <a:xfrm>
            <a:off x="4724400" y="21336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5165" y="39624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4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5894" y="762000"/>
            <a:ext cx="3090440" cy="5245261"/>
          </a:xfrm>
          <a:ln w="19050">
            <a:solidFill>
              <a:schemeClr val="accent5">
                <a:lumMod val="75000"/>
              </a:schemeClr>
            </a:solidFill>
          </a:ln>
        </p:spPr>
        <p:txBody>
          <a:bodyPr>
            <a:noAutofit/>
          </a:bodyPr>
          <a:lstStyle/>
          <a:p>
            <a:pPr marL="68580" indent="0">
              <a:buNone/>
            </a:pPr>
            <a:r>
              <a:rPr lang="en-US" sz="1400" dirty="0">
                <a:latin typeface="Bookman Old Style" pitchFamily="18" charset="0"/>
              </a:rPr>
              <a:t>If, </a:t>
            </a:r>
            <a:r>
              <a:rPr lang="en-US" sz="1400" u="heavy" dirty="0">
                <a:uFill>
                  <a:solidFill>
                    <a:srgbClr val="CC0099"/>
                  </a:solidFill>
                </a:uFill>
                <a:latin typeface="Bookman Old Style" pitchFamily="18" charset="0"/>
              </a:rPr>
              <a:t>in my low moments</a:t>
            </a:r>
            <a:r>
              <a:rPr lang="en-US" sz="1400" dirty="0">
                <a:latin typeface="Bookman Old Style" pitchFamily="18" charset="0"/>
              </a:rPr>
              <a:t>, in word, deed or attitude, through some error of temper, taste, or tone, I have </a:t>
            </a:r>
            <a:r>
              <a:rPr lang="en-US" sz="1400" u="heavy" dirty="0">
                <a:uFill>
                  <a:solidFill>
                    <a:srgbClr val="CC0099"/>
                  </a:solidFill>
                </a:uFill>
                <a:latin typeface="Bookman Old Style" pitchFamily="18" charset="0"/>
              </a:rPr>
              <a:t>caused</a:t>
            </a:r>
            <a:r>
              <a:rPr lang="en-US" sz="1400" dirty="0">
                <a:latin typeface="Bookman Old Style" pitchFamily="18" charset="0"/>
              </a:rPr>
              <a:t> anyone discomfort, created pain, or revived someone's fears, that was not my truest self. If there were occasions when my grape turned into a raisin and my joy bell lost its resonance, </a:t>
            </a:r>
            <a:r>
              <a:rPr lang="en-US" sz="1400" u="heavy" dirty="0">
                <a:uFill>
                  <a:solidFill>
                    <a:srgbClr val="CC0099"/>
                  </a:solidFill>
                </a:uFill>
                <a:latin typeface="Bookman Old Style" pitchFamily="18" charset="0"/>
              </a:rPr>
              <a:t>please forgive me</a:t>
            </a:r>
            <a:r>
              <a:rPr lang="en-US" sz="1400" dirty="0">
                <a:latin typeface="Bookman Old Style" pitchFamily="18" charset="0"/>
              </a:rPr>
              <a:t>. Charge it to my head and not to my heart. My head--so limited in its finitude; my heart, which is boundless in its love for the human family. </a:t>
            </a:r>
            <a:r>
              <a:rPr lang="en-US" sz="1400" u="heavy" dirty="0">
                <a:uFill>
                  <a:solidFill>
                    <a:srgbClr val="CC0099"/>
                  </a:solidFill>
                </a:uFill>
                <a:latin typeface="Bookman Old Style" pitchFamily="18" charset="0"/>
              </a:rPr>
              <a:t>I am not a perfect servant</a:t>
            </a:r>
            <a:r>
              <a:rPr lang="en-US" sz="1400" dirty="0">
                <a:latin typeface="Bookman Old Style" pitchFamily="18" charset="0"/>
              </a:rPr>
              <a:t>. </a:t>
            </a:r>
            <a:r>
              <a:rPr lang="en-US" sz="1400" u="heavy" dirty="0">
                <a:uFill>
                  <a:solidFill>
                    <a:srgbClr val="CC0099"/>
                  </a:solidFill>
                </a:uFill>
                <a:latin typeface="Bookman Old Style" pitchFamily="18" charset="0"/>
              </a:rPr>
              <a:t>I am a public servant doing my best </a:t>
            </a:r>
            <a:r>
              <a:rPr lang="en-US" sz="1400" dirty="0">
                <a:latin typeface="Bookman Old Style" pitchFamily="18" charset="0"/>
              </a:rPr>
              <a:t>against the odds.</a:t>
            </a:r>
            <a:endPar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endParaRPr>
          </a:p>
        </p:txBody>
      </p:sp>
      <p:sp>
        <p:nvSpPr>
          <p:cNvPr id="4" name="Title 3"/>
          <p:cNvSpPr>
            <a:spLocks noGrp="1"/>
          </p:cNvSpPr>
          <p:nvPr>
            <p:ph type="title"/>
          </p:nvPr>
        </p:nvSpPr>
        <p:spPr>
          <a:xfrm>
            <a:off x="4724400" y="1828800"/>
            <a:ext cx="3304572" cy="1219199"/>
          </a:xfrm>
        </p:spPr>
        <p:txBody>
          <a:bodyPr>
            <a:normAutofit/>
          </a:bodyPr>
          <a:lstStyle/>
          <a:p>
            <a:r>
              <a:rPr lang="en-US" sz="2000" dirty="0">
                <a:solidFill>
                  <a:srgbClr val="226CAA"/>
                </a:solidFill>
              </a:rPr>
              <a:t>Democratic National Convention Keynote Address</a:t>
            </a:r>
          </a:p>
        </p:txBody>
      </p:sp>
      <p:sp>
        <p:nvSpPr>
          <p:cNvPr id="6" name="Text Placeholder 5"/>
          <p:cNvSpPr>
            <a:spLocks noGrp="1"/>
          </p:cNvSpPr>
          <p:nvPr>
            <p:ph type="body" sz="half" idx="2"/>
          </p:nvPr>
        </p:nvSpPr>
        <p:spPr>
          <a:xfrm>
            <a:off x="4724400" y="3200400"/>
            <a:ext cx="3298784" cy="1517904"/>
          </a:xfrm>
        </p:spPr>
        <p:txBody>
          <a:bodyPr/>
          <a:lstStyle/>
          <a:p>
            <a:pPr algn="ctr"/>
            <a:r>
              <a:rPr lang="en-US" dirty="0"/>
              <a:t>Jesse Jackson</a:t>
            </a:r>
          </a:p>
          <a:p>
            <a:pPr algn="ctr"/>
            <a:r>
              <a:rPr lang="en-US" dirty="0"/>
              <a:t>1984</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Example</a:t>
            </a:r>
          </a:p>
        </p:txBody>
      </p:sp>
      <p:cxnSp>
        <p:nvCxnSpPr>
          <p:cNvPr id="8" name="Straight Connector 7"/>
          <p:cNvCxnSpPr/>
          <p:nvPr/>
        </p:nvCxnSpPr>
        <p:spPr>
          <a:xfrm>
            <a:off x="4724400" y="18288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5165" y="38862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96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990600"/>
            <a:ext cx="7024744" cy="533400"/>
          </a:xfrm>
        </p:spPr>
        <p:txBody>
          <a:bodyPr>
            <a:noAutofit/>
          </a:bodyPr>
          <a:lstStyle/>
          <a:p>
            <a:r>
              <a:rPr lang="en-US" sz="3200" dirty="0"/>
              <a:t>. . . in Media</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200400" cy="2800350"/>
          </a:xfrm>
        </p:spPr>
      </p:pic>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Examples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057400"/>
            <a:ext cx="4000500" cy="20002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371600"/>
            <a:ext cx="2813433" cy="3798135"/>
          </a:xfrm>
          <a:prstGeom prst="rect">
            <a:avLst/>
          </a:prstGeom>
        </p:spPr>
      </p:pic>
    </p:spTree>
    <p:extLst>
      <p:ext uri="{BB962C8B-B14F-4D97-AF65-F5344CB8AC3E}">
        <p14:creationId xmlns:p14="http://schemas.microsoft.com/office/powerpoint/2010/main" val="32478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0 0 L 0.125 0 C 0.181 0 0.25 0.069 0.25 0.125 L 0.25 0.25 E" pathEditMode="relative" ptsTypes="">
                                      <p:cBhvr>
                                        <p:cTn id="14" dur="2000" fill="hold"/>
                                        <p:tgtEl>
                                          <p:spTgt spid="8"/>
                                        </p:tgtEl>
                                        <p:attrNameLst>
                                          <p:attrName>ppt_x</p:attrName>
                                          <p:attrName>ppt_y</p:attrName>
                                        </p:attrNameLst>
                                      </p:cBhvr>
                                    </p:animMotion>
                                  </p:childTnLst>
                                </p:cTn>
                              </p:par>
                            </p:childTnLst>
                          </p:cTn>
                        </p:par>
                        <p:par>
                          <p:cTn id="15" fill="hold">
                            <p:stCondLst>
                              <p:cond delay="2000"/>
                            </p:stCondLst>
                            <p:childTnLst>
                              <p:par>
                                <p:cTn id="16" presetID="53" presetClass="exit" presetSubtype="32" fill="hold" nodeType="afterEffect">
                                  <p:stCondLst>
                                    <p:cond delay="0"/>
                                  </p:stCondLst>
                                  <p:childTnLst>
                                    <p:anim calcmode="lin" valueType="num">
                                      <p:cBhvr>
                                        <p:cTn id="17" dur="1000"/>
                                        <p:tgtEl>
                                          <p:spTgt spid="8"/>
                                        </p:tgtEl>
                                        <p:attrNameLst>
                                          <p:attrName>ppt_w</p:attrName>
                                        </p:attrNameLst>
                                      </p:cBhvr>
                                      <p:tavLst>
                                        <p:tav tm="0">
                                          <p:val>
                                            <p:strVal val="ppt_w"/>
                                          </p:val>
                                        </p:tav>
                                        <p:tav tm="100000">
                                          <p:val>
                                            <p:fltVal val="0"/>
                                          </p:val>
                                        </p:tav>
                                      </p:tavLst>
                                    </p:anim>
                                    <p:anim calcmode="lin" valueType="num">
                                      <p:cBhvr>
                                        <p:cTn id="18" dur="1000"/>
                                        <p:tgtEl>
                                          <p:spTgt spid="8"/>
                                        </p:tgtEl>
                                        <p:attrNameLst>
                                          <p:attrName>ppt_h</p:attrName>
                                        </p:attrNameLst>
                                      </p:cBhvr>
                                      <p:tavLst>
                                        <p:tav tm="0">
                                          <p:val>
                                            <p:strVal val="ppt_h"/>
                                          </p:val>
                                        </p:tav>
                                        <p:tav tm="100000">
                                          <p:val>
                                            <p:fltVal val="0"/>
                                          </p:val>
                                        </p:tav>
                                      </p:tavLst>
                                    </p:anim>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par>
                          <p:cTn id="36" fill="hold">
                            <p:stCondLst>
                              <p:cond delay="1000"/>
                            </p:stCondLst>
                            <p:childTnLst>
                              <p:par>
                                <p:cTn id="37" presetID="50" presetClass="path" presetSubtype="0" accel="50000" decel="50000" fill="hold" nodeType="afterEffect">
                                  <p:stCondLst>
                                    <p:cond delay="0"/>
                                  </p:stCondLst>
                                  <p:childTnLst>
                                    <p:animMotion origin="layout" path="M -0.08541 0.0875 L 0.00313 0.0875 C 0.04271 0.0875 0.09167 0.16898 0.09167 0.23542 L 0.09167 0.38334 " pathEditMode="relative" rAng="0" ptsTypes="FfFF">
                                      <p:cBhvr>
                                        <p:cTn id="38" dur="1000" fill="hold"/>
                                        <p:tgtEl>
                                          <p:spTgt spid="9"/>
                                        </p:tgtEl>
                                        <p:attrNameLst>
                                          <p:attrName>ppt_x</p:attrName>
                                          <p:attrName>ppt_y</p:attrName>
                                        </p:attrNameLst>
                                      </p:cBhvr>
                                      <p:rCtr x="8854" y="14792"/>
                                    </p:animMotion>
                                  </p:childTnLst>
                                </p:cTn>
                              </p:par>
                            </p:childTnLst>
                          </p:cTn>
                        </p:par>
                        <p:par>
                          <p:cTn id="39" fill="hold">
                            <p:stCondLst>
                              <p:cond delay="2000"/>
                            </p:stCondLst>
                            <p:childTnLst>
                              <p:par>
                                <p:cTn id="40" presetID="31" presetClass="exit" presetSubtype="0" fill="hold" nodeType="afterEffect">
                                  <p:stCondLst>
                                    <p:cond delay="0"/>
                                  </p:stCondLst>
                                  <p:childTnLst>
                                    <p:anim calcmode="lin" valueType="num">
                                      <p:cBhvr>
                                        <p:cTn id="41" dur="1000"/>
                                        <p:tgtEl>
                                          <p:spTgt spid="9"/>
                                        </p:tgtEl>
                                        <p:attrNameLst>
                                          <p:attrName>ppt_w</p:attrName>
                                        </p:attrNameLst>
                                      </p:cBhvr>
                                      <p:tavLst>
                                        <p:tav tm="0">
                                          <p:val>
                                            <p:strVal val="ppt_w"/>
                                          </p:val>
                                        </p:tav>
                                        <p:tav tm="100000">
                                          <p:val>
                                            <p:fltVal val="0"/>
                                          </p:val>
                                        </p:tav>
                                      </p:tavLst>
                                    </p:anim>
                                    <p:anim calcmode="lin" valueType="num">
                                      <p:cBhvr>
                                        <p:cTn id="42" dur="1000"/>
                                        <p:tgtEl>
                                          <p:spTgt spid="9"/>
                                        </p:tgtEl>
                                        <p:attrNameLst>
                                          <p:attrName>ppt_h</p:attrName>
                                        </p:attrNameLst>
                                      </p:cBhvr>
                                      <p:tavLst>
                                        <p:tav tm="0">
                                          <p:val>
                                            <p:strVal val="ppt_h"/>
                                          </p:val>
                                        </p:tav>
                                        <p:tav tm="100000">
                                          <p:val>
                                            <p:fltVal val="0"/>
                                          </p:val>
                                        </p:tav>
                                      </p:tavLst>
                                    </p:anim>
                                    <p:anim calcmode="lin" valueType="num">
                                      <p:cBhvr>
                                        <p:cTn id="43" dur="1000"/>
                                        <p:tgtEl>
                                          <p:spTgt spid="9"/>
                                        </p:tgtEl>
                                        <p:attrNameLst>
                                          <p:attrName>style.rotation</p:attrName>
                                        </p:attrNameLst>
                                      </p:cBhvr>
                                      <p:tavLst>
                                        <p:tav tm="0">
                                          <p:val>
                                            <p:fltVal val="0"/>
                                          </p:val>
                                        </p:tav>
                                        <p:tav tm="100000">
                                          <p:val>
                                            <p:fltVal val="90"/>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childTnLst>
                          </p:cTn>
                        </p:par>
                        <p:par>
                          <p:cTn id="46" fill="hold">
                            <p:stCondLst>
                              <p:cond delay="3000"/>
                            </p:stCondLst>
                            <p:childTnLst>
                              <p:par>
                                <p:cTn id="47" presetID="26"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290">
                                          <p:stCondLst>
                                            <p:cond delay="0"/>
                                          </p:stCondLst>
                                        </p:cTn>
                                        <p:tgtEl>
                                          <p:spTgt spid="10"/>
                                        </p:tgtEl>
                                      </p:cBhvr>
                                    </p:animEffect>
                                    <p:anim calcmode="lin" valueType="num">
                                      <p:cBhvr>
                                        <p:cTn id="5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5" dur="13">
                                          <p:stCondLst>
                                            <p:cond delay="325"/>
                                          </p:stCondLst>
                                        </p:cTn>
                                        <p:tgtEl>
                                          <p:spTgt spid="10"/>
                                        </p:tgtEl>
                                      </p:cBhvr>
                                      <p:to x="100000" y="60000"/>
                                    </p:animScale>
                                    <p:animScale>
                                      <p:cBhvr>
                                        <p:cTn id="56" dur="83" decel="50000">
                                          <p:stCondLst>
                                            <p:cond delay="338"/>
                                          </p:stCondLst>
                                        </p:cTn>
                                        <p:tgtEl>
                                          <p:spTgt spid="10"/>
                                        </p:tgtEl>
                                      </p:cBhvr>
                                      <p:to x="100000" y="100000"/>
                                    </p:animScale>
                                    <p:animScale>
                                      <p:cBhvr>
                                        <p:cTn id="57" dur="13">
                                          <p:stCondLst>
                                            <p:cond delay="656"/>
                                          </p:stCondLst>
                                        </p:cTn>
                                        <p:tgtEl>
                                          <p:spTgt spid="10"/>
                                        </p:tgtEl>
                                      </p:cBhvr>
                                      <p:to x="100000" y="80000"/>
                                    </p:animScale>
                                    <p:animScale>
                                      <p:cBhvr>
                                        <p:cTn id="58" dur="83" decel="50000">
                                          <p:stCondLst>
                                            <p:cond delay="669"/>
                                          </p:stCondLst>
                                        </p:cTn>
                                        <p:tgtEl>
                                          <p:spTgt spid="10"/>
                                        </p:tgtEl>
                                      </p:cBhvr>
                                      <p:to x="100000" y="100000"/>
                                    </p:animScale>
                                    <p:animScale>
                                      <p:cBhvr>
                                        <p:cTn id="59" dur="13">
                                          <p:stCondLst>
                                            <p:cond delay="821"/>
                                          </p:stCondLst>
                                        </p:cTn>
                                        <p:tgtEl>
                                          <p:spTgt spid="10"/>
                                        </p:tgtEl>
                                      </p:cBhvr>
                                      <p:to x="100000" y="90000"/>
                                    </p:animScale>
                                    <p:animScale>
                                      <p:cBhvr>
                                        <p:cTn id="60" dur="83" decel="50000">
                                          <p:stCondLst>
                                            <p:cond delay="834"/>
                                          </p:stCondLst>
                                        </p:cTn>
                                        <p:tgtEl>
                                          <p:spTgt spid="10"/>
                                        </p:tgtEl>
                                      </p:cBhvr>
                                      <p:to x="100000" y="100000"/>
                                    </p:animScale>
                                    <p:animScale>
                                      <p:cBhvr>
                                        <p:cTn id="61" dur="13">
                                          <p:stCondLst>
                                            <p:cond delay="904"/>
                                          </p:stCondLst>
                                        </p:cTn>
                                        <p:tgtEl>
                                          <p:spTgt spid="10"/>
                                        </p:tgtEl>
                                      </p:cBhvr>
                                      <p:to x="100000" y="95000"/>
                                    </p:animScale>
                                    <p:animScale>
                                      <p:cBhvr>
                                        <p:cTn id="62" dur="83" decel="50000">
                                          <p:stCondLst>
                                            <p:cond delay="917"/>
                                          </p:stCondLst>
                                        </p:cTn>
                                        <p:tgtEl>
                                          <p:spTgt spid="1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10"/>
                                        </p:tgtEl>
                                      </p:cBhvr>
                                      <p:by x="150000" y="150000"/>
                                    </p:animScale>
                                  </p:childTnLst>
                                </p:cTn>
                              </p:par>
                            </p:childTnLst>
                          </p:cTn>
                        </p:par>
                        <p:par>
                          <p:cTn id="67" fill="hold">
                            <p:stCondLst>
                              <p:cond delay="2000"/>
                            </p:stCondLst>
                            <p:childTnLst>
                              <p:par>
                                <p:cTn id="68" presetID="42" presetClass="exit" presetSubtype="0" fill="hold" nodeType="afterEffect">
                                  <p:stCondLst>
                                    <p:cond delay="0"/>
                                  </p:stCondLst>
                                  <p:childTnLst>
                                    <p:animEffect transition="out" filter="fade">
                                      <p:cBhvr>
                                        <p:cTn id="69" dur="1000"/>
                                        <p:tgtEl>
                                          <p:spTgt spid="10"/>
                                        </p:tgtEl>
                                      </p:cBhvr>
                                    </p:animEffect>
                                    <p:anim calcmode="lin" valueType="num">
                                      <p:cBhvr>
                                        <p:cTn id="70" dur="1000"/>
                                        <p:tgtEl>
                                          <p:spTgt spid="10"/>
                                        </p:tgtEl>
                                        <p:attrNameLst>
                                          <p:attrName>ppt_x</p:attrName>
                                        </p:attrNameLst>
                                      </p:cBhvr>
                                      <p:tavLst>
                                        <p:tav tm="0">
                                          <p:val>
                                            <p:strVal val="ppt_x"/>
                                          </p:val>
                                        </p:tav>
                                        <p:tav tm="100000">
                                          <p:val>
                                            <p:strVal val="ppt_x"/>
                                          </p:val>
                                        </p:tav>
                                      </p:tavLst>
                                    </p:anim>
                                    <p:anim calcmode="lin" valueType="num">
                                      <p:cBhvr>
                                        <p:cTn id="71" dur="1000"/>
                                        <p:tgtEl>
                                          <p:spTgt spid="10"/>
                                        </p:tgtEl>
                                        <p:attrNameLst>
                                          <p:attrName>ppt_y</p:attrName>
                                        </p:attrNameLst>
                                      </p:cBhvr>
                                      <p:tavLst>
                                        <p:tav tm="0">
                                          <p:val>
                                            <p:strVal val="ppt_y"/>
                                          </p:val>
                                        </p:tav>
                                        <p:tav tm="100000">
                                          <p:val>
                                            <p:strVal val="ppt_y+.1"/>
                                          </p:val>
                                        </p:tav>
                                      </p:tavLst>
                                    </p:anim>
                                    <p:set>
                                      <p:cBhvr>
                                        <p:cTn id="7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143000"/>
            <a:ext cx="3581400" cy="4833305"/>
          </a:xfrm>
          <a:prstGeom prst="rect">
            <a:avLst/>
          </a:prstGeom>
        </p:spPr>
      </p:pic>
      <p:sp>
        <p:nvSpPr>
          <p:cNvPr id="2" name="Rectangle 1"/>
          <p:cNvSpPr/>
          <p:nvPr/>
        </p:nvSpPr>
        <p:spPr>
          <a:xfrm>
            <a:off x="321380" y="2345135"/>
            <a:ext cx="4595371" cy="1107996"/>
          </a:xfrm>
          <a:prstGeom prst="rect">
            <a:avLst/>
          </a:prstGeom>
          <a:noFill/>
          <a:effectLst>
            <a:reflection blurRad="6350" stA="50000" endA="300" endPos="90000" dist="50800" dir="5400000" sy="-100000" algn="bl" rotWithShape="0"/>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Pathos</a:t>
            </a:r>
          </a:p>
        </p:txBody>
      </p:sp>
    </p:spTree>
    <p:extLst>
      <p:ext uri="{BB962C8B-B14F-4D97-AF65-F5344CB8AC3E}">
        <p14:creationId xmlns:p14="http://schemas.microsoft.com/office/powerpoint/2010/main" val="96971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71600"/>
            <a:ext cx="6777317" cy="4461029"/>
          </a:xfrm>
        </p:spPr>
        <p:txBody>
          <a:bodyPr/>
          <a:lstStyle/>
          <a:p>
            <a:pPr marL="68580" indent="0">
              <a:buNone/>
            </a:pPr>
            <a:r>
              <a:rPr lang="en-US" dirty="0"/>
              <a:t>. . . an </a:t>
            </a:r>
            <a:r>
              <a:rPr lang="en-US" b="1" dirty="0">
                <a:solidFill>
                  <a:srgbClr val="226CAA"/>
                </a:solidFill>
              </a:rPr>
              <a:t>emotional</a:t>
            </a:r>
            <a:r>
              <a:rPr lang="en-US" dirty="0"/>
              <a:t> appeal or a means to persuade the audience by appealing to their emotions.</a:t>
            </a:r>
          </a:p>
          <a:p>
            <a:pPr marL="68580" indent="0">
              <a:buNone/>
            </a:pPr>
            <a:endParaRPr lang="en-US" dirty="0"/>
          </a:p>
          <a:p>
            <a:pPr marL="68580" indent="0">
              <a:buNone/>
            </a:pPr>
            <a:r>
              <a:rPr lang="en-US" dirty="0"/>
              <a:t>. . . the Greek word for both “suffering” and “experience.”  The word </a:t>
            </a:r>
            <a:r>
              <a:rPr lang="en-US" b="1" dirty="0">
                <a:solidFill>
                  <a:srgbClr val="226CAA"/>
                </a:solidFill>
              </a:rPr>
              <a:t>pathetic</a:t>
            </a:r>
            <a:r>
              <a:rPr lang="en-US" dirty="0"/>
              <a:t> is derived from pathos.  As well as empathy, pathology, sympathy, and antipathy.</a:t>
            </a:r>
          </a:p>
        </p:txBody>
      </p:sp>
      <p:sp>
        <p:nvSpPr>
          <p:cNvPr id="5"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is </a:t>
            </a:r>
          </a:p>
        </p:txBody>
      </p:sp>
    </p:spTree>
    <p:extLst>
      <p:ext uri="{BB962C8B-B14F-4D97-AF65-F5344CB8AC3E}">
        <p14:creationId xmlns:p14="http://schemas.microsoft.com/office/powerpoint/2010/main" val="393608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6777317" cy="4419600"/>
          </a:xfrm>
        </p:spPr>
        <p:txBody>
          <a:bodyPr>
            <a:normAutofit/>
          </a:bodyPr>
          <a:lstStyle/>
          <a:p>
            <a:pPr marL="68580" indent="0">
              <a:buNone/>
            </a:pPr>
            <a:r>
              <a:rPr lang="en-US" b="1" dirty="0">
                <a:solidFill>
                  <a:srgbClr val="226CAA"/>
                </a:solidFill>
              </a:rPr>
              <a:t>Pathos</a:t>
            </a:r>
            <a:r>
              <a:rPr lang="en-US" dirty="0"/>
              <a:t> is developed by using meaningful language, emotional tone, emotion evoking examples, stories of emotional events, and implied meanings to get the audience to feel what the author feels.</a:t>
            </a:r>
          </a:p>
          <a:p>
            <a:pPr marL="68580" indent="0">
              <a:buNone/>
            </a:pPr>
            <a:endParaRPr lang="en-US" sz="800" dirty="0"/>
          </a:p>
          <a:p>
            <a:pPr lvl="1">
              <a:buClr>
                <a:srgbClr val="CC0099"/>
              </a:buClr>
            </a:pPr>
            <a:r>
              <a:rPr lang="en-US" dirty="0"/>
              <a:t>Evokes sympathy from an audience</a:t>
            </a:r>
          </a:p>
          <a:p>
            <a:pPr lvl="1">
              <a:buClr>
                <a:srgbClr val="CC0099"/>
              </a:buClr>
            </a:pPr>
            <a:r>
              <a:rPr lang="en-US" dirty="0"/>
              <a:t>Draws pity from the audience</a:t>
            </a:r>
          </a:p>
          <a:p>
            <a:pPr lvl="1">
              <a:buClr>
                <a:srgbClr val="CC0099"/>
              </a:buClr>
            </a:pPr>
            <a:r>
              <a:rPr lang="en-US" dirty="0"/>
              <a:t>Inspires anger in order to prompt action</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is </a:t>
            </a:r>
          </a:p>
        </p:txBody>
      </p:sp>
    </p:spTree>
    <p:extLst>
      <p:ext uri="{BB962C8B-B14F-4D97-AF65-F5344CB8AC3E}">
        <p14:creationId xmlns:p14="http://schemas.microsoft.com/office/powerpoint/2010/main" val="231749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1"/>
            <a:ext cx="6777317" cy="4343400"/>
          </a:xfrm>
        </p:spPr>
        <p:txBody>
          <a:bodyPr>
            <a:normAutofit/>
          </a:bodyPr>
          <a:lstStyle/>
          <a:p>
            <a:pPr marL="68580" indent="0">
              <a:buNone/>
            </a:pPr>
            <a:r>
              <a:rPr lang="en-US" dirty="0"/>
              <a:t>Which emotions should a speaker bring to the audience’s mind?</a:t>
            </a:r>
          </a:p>
          <a:p>
            <a:pPr marL="68580" indent="0">
              <a:buNone/>
            </a:pPr>
            <a:endParaRPr lang="en-US" sz="800" dirty="0"/>
          </a:p>
          <a:p>
            <a:pPr lvl="1">
              <a:buClr>
                <a:srgbClr val="CC0099"/>
              </a:buClr>
            </a:pPr>
            <a:r>
              <a:rPr lang="en-US" dirty="0"/>
              <a:t>Joy or sadness</a:t>
            </a:r>
          </a:p>
          <a:p>
            <a:pPr lvl="1">
              <a:buClr>
                <a:srgbClr val="CC0099"/>
              </a:buClr>
            </a:pPr>
            <a:r>
              <a:rPr lang="en-US" dirty="0"/>
              <a:t>Trust or disgust</a:t>
            </a:r>
          </a:p>
          <a:p>
            <a:pPr lvl="1">
              <a:buClr>
                <a:srgbClr val="CC0099"/>
              </a:buClr>
            </a:pPr>
            <a:r>
              <a:rPr lang="en-US" dirty="0"/>
              <a:t>Fear or anger</a:t>
            </a:r>
          </a:p>
          <a:p>
            <a:pPr lvl="1">
              <a:buClr>
                <a:srgbClr val="CC0099"/>
              </a:buClr>
            </a:pPr>
            <a:r>
              <a:rPr lang="en-US" dirty="0"/>
              <a:t>Surprise or anticipation</a:t>
            </a:r>
          </a:p>
          <a:p>
            <a:pPr lvl="1">
              <a:buClr>
                <a:srgbClr val="CC0099"/>
              </a:buClr>
            </a:pPr>
            <a:r>
              <a:rPr lang="en-US" dirty="0"/>
              <a:t>Optimism or disappointment</a:t>
            </a:r>
          </a:p>
          <a:p>
            <a:pPr lvl="1">
              <a:buClr>
                <a:srgbClr val="CC0099"/>
              </a:buClr>
            </a:pPr>
            <a:r>
              <a:rPr lang="en-US" dirty="0"/>
              <a:t>Love or remorse</a:t>
            </a:r>
          </a:p>
          <a:p>
            <a:pPr lvl="1">
              <a:buClr>
                <a:srgbClr val="CC0099"/>
              </a:buClr>
            </a:pPr>
            <a:r>
              <a:rPr lang="en-US" dirty="0"/>
              <a:t>Submission or contempt</a:t>
            </a:r>
          </a:p>
          <a:p>
            <a:pPr lvl="1">
              <a:buClr>
                <a:srgbClr val="CC0099"/>
              </a:buClr>
            </a:pPr>
            <a:r>
              <a:rPr lang="en-US" dirty="0"/>
              <a:t>Awe or aggressiveness</a:t>
            </a:r>
          </a:p>
          <a:p>
            <a:pPr marL="68580" indent="0">
              <a:buNone/>
            </a:pPr>
            <a:endParaRPr lang="en-US" sz="900"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is </a:t>
            </a:r>
          </a:p>
        </p:txBody>
      </p:sp>
      <p:sp>
        <p:nvSpPr>
          <p:cNvPr id="2" name="TextBox 1"/>
          <p:cNvSpPr txBox="1"/>
          <p:nvPr/>
        </p:nvSpPr>
        <p:spPr>
          <a:xfrm>
            <a:off x="985684" y="5257800"/>
            <a:ext cx="7162800" cy="1200329"/>
          </a:xfrm>
          <a:prstGeom prst="rect">
            <a:avLst/>
          </a:prstGeom>
          <a:noFill/>
        </p:spPr>
        <p:txBody>
          <a:bodyPr wrap="square" rtlCol="0">
            <a:spAutoFit/>
          </a:bodyPr>
          <a:lstStyle/>
          <a:p>
            <a:r>
              <a:rPr lang="en-US" sz="2400" dirty="0">
                <a:solidFill>
                  <a:schemeClr val="tx2"/>
                </a:solidFill>
              </a:rPr>
              <a:t>The answer is . . . all of them and every emotion in between.</a:t>
            </a:r>
          </a:p>
          <a:p>
            <a:endParaRPr lang="en-US" sz="2400" dirty="0"/>
          </a:p>
        </p:txBody>
      </p:sp>
    </p:spTree>
    <p:extLst>
      <p:ext uri="{BB962C8B-B14F-4D97-AF65-F5344CB8AC3E}">
        <p14:creationId xmlns:p14="http://schemas.microsoft.com/office/powerpoint/2010/main" val="25788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724936"/>
          </a:xfrm>
        </p:spPr>
        <p:txBody>
          <a:bodyPr>
            <a:normAutofit/>
          </a:bodyPr>
          <a:lstStyle/>
          <a:p>
            <a:r>
              <a:rPr lang="en-US" sz="3200" dirty="0"/>
              <a:t>2300 Years Ago . . .</a:t>
            </a:r>
          </a:p>
        </p:txBody>
      </p:sp>
      <p:sp>
        <p:nvSpPr>
          <p:cNvPr id="6" name="Content Placeholder 5"/>
          <p:cNvSpPr>
            <a:spLocks noGrp="1"/>
          </p:cNvSpPr>
          <p:nvPr>
            <p:ph idx="1"/>
          </p:nvPr>
        </p:nvSpPr>
        <p:spPr>
          <a:xfrm>
            <a:off x="1043492" y="1905000"/>
            <a:ext cx="6777317" cy="3927629"/>
          </a:xfrm>
        </p:spPr>
        <p:txBody>
          <a:bodyPr>
            <a:normAutofit/>
          </a:bodyPr>
          <a:lstStyle/>
          <a:p>
            <a:pPr marL="68580" indent="0">
              <a:buNone/>
            </a:pPr>
            <a:r>
              <a:rPr lang="en-US" dirty="0"/>
              <a:t>Aristotle first believed that if a speaker included Logos—the facts—to persuade audiences, the speaker would need nothing else.  </a:t>
            </a:r>
          </a:p>
          <a:p>
            <a:pPr marL="68580" indent="0">
              <a:buNone/>
            </a:pPr>
            <a:endParaRPr lang="en-US" dirty="0"/>
          </a:p>
          <a:p>
            <a:pPr marL="68580" indent="0">
              <a:buNone/>
            </a:pPr>
            <a:r>
              <a:rPr lang="en-US" dirty="0"/>
              <a:t>But, as a philosopher Aristotle also felt that Logos was not more important than the other two pillars—Ethos and Pathos.  And, that Logos alone was not sufficient to appeal to audiences.</a:t>
            </a:r>
          </a:p>
        </p:txBody>
      </p:sp>
      <p:sp>
        <p:nvSpPr>
          <p:cNvPr id="7" name="Title 1"/>
          <p:cNvSpPr txBox="1">
            <a:spLocks/>
          </p:cNvSpPr>
          <p:nvPr/>
        </p:nvSpPr>
        <p:spPr>
          <a:xfrm>
            <a:off x="4648200" y="0"/>
            <a:ext cx="3505200" cy="609600"/>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Pathos, Legos</a:t>
            </a:r>
          </a:p>
        </p:txBody>
      </p:sp>
    </p:spTree>
    <p:extLst>
      <p:ext uri="{BB962C8B-B14F-4D97-AF65-F5344CB8AC3E}">
        <p14:creationId xmlns:p14="http://schemas.microsoft.com/office/powerpoint/2010/main" val="386947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570464"/>
          </a:xfrm>
        </p:spPr>
        <p:txBody>
          <a:bodyPr>
            <a:normAutofit fontScale="90000"/>
          </a:bodyPr>
          <a:lstStyle/>
          <a:p>
            <a:r>
              <a:rPr lang="en-US" sz="3200" dirty="0"/>
              <a:t>Will any emotion do?</a:t>
            </a:r>
          </a:p>
        </p:txBody>
      </p:sp>
      <p:sp>
        <p:nvSpPr>
          <p:cNvPr id="3" name="Content Placeholder 2"/>
          <p:cNvSpPr>
            <a:spLocks noGrp="1"/>
          </p:cNvSpPr>
          <p:nvPr>
            <p:ph idx="1"/>
          </p:nvPr>
        </p:nvSpPr>
        <p:spPr>
          <a:xfrm>
            <a:off x="1043492" y="1600200"/>
            <a:ext cx="6777317" cy="4232429"/>
          </a:xfrm>
        </p:spPr>
        <p:txBody>
          <a:bodyPr>
            <a:normAutofit/>
          </a:bodyPr>
          <a:lstStyle/>
          <a:p>
            <a:pPr marL="68580" indent="0">
              <a:buNone/>
            </a:pPr>
            <a:r>
              <a:rPr lang="en-US" dirty="0"/>
              <a:t>The answer is, no.  The emotion must be </a:t>
            </a:r>
            <a:r>
              <a:rPr lang="en-US" b="1" dirty="0">
                <a:solidFill>
                  <a:srgbClr val="226CAA"/>
                </a:solidFill>
              </a:rPr>
              <a:t>appropriate</a:t>
            </a:r>
            <a:r>
              <a:rPr lang="en-US" dirty="0"/>
              <a:t> for the context of the presented material and the audience.</a:t>
            </a:r>
          </a:p>
          <a:p>
            <a:pPr marL="68580" indent="0">
              <a:buNone/>
            </a:pPr>
            <a:endParaRPr lang="en-US" sz="800" dirty="0"/>
          </a:p>
          <a:p>
            <a:pPr marL="68580" indent="0">
              <a:buNone/>
            </a:pPr>
            <a:r>
              <a:rPr lang="en-US" i="1" u="dashLongHeavy" dirty="0">
                <a:uFill>
                  <a:solidFill>
                    <a:srgbClr val="226CAA"/>
                  </a:solidFill>
                </a:uFill>
              </a:rPr>
              <a:t>Positive emotions</a:t>
            </a:r>
            <a:r>
              <a:rPr lang="en-US" i="1" dirty="0">
                <a:uFill>
                  <a:solidFill>
                    <a:srgbClr val="226CAA"/>
                  </a:solidFill>
                </a:uFill>
              </a:rPr>
              <a:t> </a:t>
            </a:r>
            <a:r>
              <a:rPr lang="en-US" dirty="0"/>
              <a:t>(joy, awe, surprise):</a:t>
            </a:r>
          </a:p>
          <a:p>
            <a:pPr marL="365760" lvl="1" indent="0">
              <a:buNone/>
            </a:pPr>
            <a:r>
              <a:rPr lang="en-US" dirty="0"/>
              <a:t>Should be associated with the </a:t>
            </a:r>
            <a:r>
              <a:rPr lang="en-US" i="1" dirty="0"/>
              <a:t>speaker’s</a:t>
            </a:r>
            <a:r>
              <a:rPr lang="en-US" dirty="0"/>
              <a:t>      claims or “side” of the argument.</a:t>
            </a:r>
          </a:p>
          <a:p>
            <a:pPr marL="68580" indent="0">
              <a:buNone/>
            </a:pPr>
            <a:endParaRPr lang="en-US" dirty="0"/>
          </a:p>
          <a:p>
            <a:pPr marL="68580" indent="0">
              <a:buNone/>
            </a:pPr>
            <a:r>
              <a:rPr lang="en-US" i="1" u="dashLongHeavy" dirty="0">
                <a:uFill>
                  <a:solidFill>
                    <a:srgbClr val="226CAA"/>
                  </a:solidFill>
                </a:uFill>
              </a:rPr>
              <a:t>Negative emotions </a:t>
            </a:r>
            <a:r>
              <a:rPr lang="en-US" dirty="0"/>
              <a:t>(fear, contempt, anger):</a:t>
            </a:r>
          </a:p>
          <a:p>
            <a:pPr marL="365760" lvl="1" indent="0">
              <a:buNone/>
            </a:pPr>
            <a:r>
              <a:rPr lang="en-US" dirty="0"/>
              <a:t>Should be associated with the opponent’s claims or “side” of the argument.</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Pathos is </a:t>
            </a:r>
            <a:endParaRPr lang="en-US" dirty="0"/>
          </a:p>
        </p:txBody>
      </p:sp>
    </p:spTree>
    <p:extLst>
      <p:ext uri="{BB962C8B-B14F-4D97-AF65-F5344CB8AC3E}">
        <p14:creationId xmlns:p14="http://schemas.microsoft.com/office/powerpoint/2010/main" val="418983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95401"/>
            <a:ext cx="6777317" cy="3048000"/>
          </a:xfrm>
        </p:spPr>
        <p:txBody>
          <a:bodyPr/>
          <a:lstStyle/>
          <a:p>
            <a:pPr marL="68580" indent="0">
              <a:buNone/>
            </a:pPr>
            <a:r>
              <a:rPr lang="en-US" dirty="0"/>
              <a:t>There is no “one” set of emotions to include to embrace all audiences.  The goal of any speaker or writer is to:</a:t>
            </a:r>
          </a:p>
          <a:p>
            <a:pPr marL="68580" indent="0">
              <a:buNone/>
            </a:pPr>
            <a:endParaRPr lang="en-US" sz="800" dirty="0"/>
          </a:p>
          <a:p>
            <a:pPr lvl="1">
              <a:buClr>
                <a:srgbClr val="CC0099"/>
              </a:buClr>
            </a:pPr>
            <a:r>
              <a:rPr lang="en-US" b="1" dirty="0">
                <a:solidFill>
                  <a:srgbClr val="226CAA"/>
                </a:solidFill>
              </a:rPr>
              <a:t>Be aware </a:t>
            </a:r>
            <a:r>
              <a:rPr lang="en-US" dirty="0"/>
              <a:t>of the wide range of emotions</a:t>
            </a:r>
          </a:p>
          <a:p>
            <a:pPr lvl="1">
              <a:buClr>
                <a:srgbClr val="CC0099"/>
              </a:buClr>
            </a:pPr>
            <a:r>
              <a:rPr lang="en-US" b="1" dirty="0">
                <a:solidFill>
                  <a:srgbClr val="226CAA"/>
                </a:solidFill>
              </a:rPr>
              <a:t>Decide</a:t>
            </a:r>
            <a:r>
              <a:rPr lang="en-US" dirty="0"/>
              <a:t> which emotions to arouse</a:t>
            </a:r>
          </a:p>
          <a:p>
            <a:pPr lvl="1">
              <a:buClr>
                <a:srgbClr val="CC0099"/>
              </a:buClr>
            </a:pPr>
            <a:r>
              <a:rPr lang="en-US" b="1" dirty="0">
                <a:solidFill>
                  <a:srgbClr val="226CAA"/>
                </a:solidFill>
              </a:rPr>
              <a:t>Learn how </a:t>
            </a:r>
            <a:r>
              <a:rPr lang="en-US" dirty="0"/>
              <a:t>these emotions can be induced within the speaker’s audience </a:t>
            </a:r>
          </a:p>
          <a:p>
            <a:pPr marL="68580" indent="0">
              <a:buNone/>
            </a:pPr>
            <a:endParaRPr lang="en-US" sz="800" dirty="0"/>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is </a:t>
            </a:r>
          </a:p>
        </p:txBody>
      </p:sp>
      <p:sp>
        <p:nvSpPr>
          <p:cNvPr id="5" name="TextBox 4"/>
          <p:cNvSpPr txBox="1"/>
          <p:nvPr/>
        </p:nvSpPr>
        <p:spPr>
          <a:xfrm>
            <a:off x="1066800" y="4495800"/>
            <a:ext cx="6934200" cy="1107996"/>
          </a:xfrm>
          <a:prstGeom prst="rect">
            <a:avLst/>
          </a:prstGeom>
          <a:noFill/>
        </p:spPr>
        <p:txBody>
          <a:bodyPr wrap="square" rtlCol="0">
            <a:spAutoFit/>
          </a:bodyPr>
          <a:lstStyle/>
          <a:p>
            <a:r>
              <a:rPr lang="en-US" sz="2400" dirty="0">
                <a:solidFill>
                  <a:schemeClr val="tx2"/>
                </a:solidFill>
              </a:rPr>
              <a:t>Can you think of any examples from media that would evoke Pathos?</a:t>
            </a:r>
          </a:p>
          <a:p>
            <a:endParaRPr lang="en-US" dirty="0"/>
          </a:p>
        </p:txBody>
      </p:sp>
    </p:spTree>
    <p:extLst>
      <p:ext uri="{BB962C8B-B14F-4D97-AF65-F5344CB8AC3E}">
        <p14:creationId xmlns:p14="http://schemas.microsoft.com/office/powerpoint/2010/main" val="11264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024744" cy="570464"/>
          </a:xfrm>
        </p:spPr>
        <p:txBody>
          <a:bodyPr>
            <a:noAutofit/>
          </a:bodyPr>
          <a:lstStyle/>
          <a:p>
            <a:r>
              <a:rPr lang="en-US" sz="3200" dirty="0"/>
              <a:t>Pathos Examples</a:t>
            </a:r>
          </a:p>
        </p:txBody>
      </p:sp>
      <p:sp>
        <p:nvSpPr>
          <p:cNvPr id="3" name="Content Placeholder 2"/>
          <p:cNvSpPr>
            <a:spLocks noGrp="1"/>
          </p:cNvSpPr>
          <p:nvPr>
            <p:ph idx="1"/>
          </p:nvPr>
        </p:nvSpPr>
        <p:spPr>
          <a:xfrm>
            <a:off x="1043492" y="1752600"/>
            <a:ext cx="6777317" cy="4080029"/>
          </a:xfrm>
        </p:spPr>
        <p:txBody>
          <a:bodyPr/>
          <a:lstStyle/>
          <a:p>
            <a:pPr marL="68580" indent="0">
              <a:buNone/>
            </a:pPr>
            <a:r>
              <a:rPr lang="en-US" dirty="0"/>
              <a:t>Commercials:</a:t>
            </a:r>
          </a:p>
          <a:p>
            <a:pPr lvl="1">
              <a:buClr>
                <a:srgbClr val="CC0099"/>
              </a:buClr>
            </a:pPr>
            <a:r>
              <a:rPr lang="en-US" dirty="0"/>
              <a:t>ASPCA</a:t>
            </a:r>
          </a:p>
          <a:p>
            <a:pPr lvl="1">
              <a:buClr>
                <a:srgbClr val="CC0099"/>
              </a:buClr>
            </a:pPr>
            <a:r>
              <a:rPr lang="en-US" dirty="0"/>
              <a:t>Christian Children’s Fund</a:t>
            </a:r>
          </a:p>
          <a:p>
            <a:pPr lvl="1">
              <a:buClr>
                <a:srgbClr val="CC0099"/>
              </a:buClr>
            </a:pPr>
            <a:r>
              <a:rPr lang="en-US" dirty="0"/>
              <a:t>Hallmark</a:t>
            </a:r>
          </a:p>
          <a:p>
            <a:pPr lvl="1">
              <a:buClr>
                <a:srgbClr val="CC0099"/>
              </a:buClr>
            </a:pPr>
            <a:r>
              <a:rPr lang="en-US" dirty="0" err="1"/>
              <a:t>Mastercard</a:t>
            </a:r>
            <a:r>
              <a:rPr lang="en-US" dirty="0"/>
              <a:t> (“watching . . . Priceless!”)</a:t>
            </a:r>
          </a:p>
          <a:p>
            <a:pPr marL="68580" indent="0">
              <a:buNone/>
            </a:pPr>
            <a:r>
              <a:rPr lang="en-US" dirty="0"/>
              <a:t>Literature:</a:t>
            </a:r>
          </a:p>
          <a:p>
            <a:pPr lvl="1">
              <a:buClr>
                <a:srgbClr val="CC0099"/>
              </a:buClr>
            </a:pPr>
            <a:r>
              <a:rPr lang="en-US" dirty="0"/>
              <a:t>Cinderella stories</a:t>
            </a:r>
          </a:p>
          <a:p>
            <a:pPr lvl="1">
              <a:buClr>
                <a:srgbClr val="CC0099"/>
              </a:buClr>
            </a:pPr>
            <a:r>
              <a:rPr lang="en-US" dirty="0"/>
              <a:t>Romeo and Juliet</a:t>
            </a:r>
          </a:p>
        </p:txBody>
      </p:sp>
      <p:sp>
        <p:nvSpPr>
          <p:cNvPr id="5"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is </a:t>
            </a:r>
          </a:p>
        </p:txBody>
      </p:sp>
    </p:spTree>
    <p:extLst>
      <p:ext uri="{BB962C8B-B14F-4D97-AF65-F5344CB8AC3E}">
        <p14:creationId xmlns:p14="http://schemas.microsoft.com/office/powerpoint/2010/main" val="318412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400" dirty="0">
                <a:latin typeface="Bookman Old Style" pitchFamily="18" charset="0"/>
              </a:rPr>
              <a:t>I am not unmindful that some of you have come here out of </a:t>
            </a:r>
            <a:r>
              <a:rPr lang="en-US" sz="1400" u="heavy" dirty="0">
                <a:uFill>
                  <a:solidFill>
                    <a:srgbClr val="CC0099"/>
                  </a:solidFill>
                </a:uFill>
                <a:latin typeface="Bookman Old Style" pitchFamily="18" charset="0"/>
              </a:rPr>
              <a:t>great trials and tribulations</a:t>
            </a:r>
            <a:r>
              <a:rPr lang="en-US" sz="1400" dirty="0">
                <a:latin typeface="Bookman Old Style" pitchFamily="18" charset="0"/>
              </a:rPr>
              <a:t>. Some of you have come </a:t>
            </a:r>
            <a:r>
              <a:rPr lang="en-US" sz="1400" u="heavy" dirty="0">
                <a:uFill>
                  <a:solidFill>
                    <a:srgbClr val="CC0099"/>
                  </a:solidFill>
                </a:uFill>
                <a:latin typeface="Bookman Old Style" pitchFamily="18" charset="0"/>
              </a:rPr>
              <a:t>fresh from narrow jail cells</a:t>
            </a:r>
            <a:r>
              <a:rPr lang="en-US" sz="1400" dirty="0">
                <a:latin typeface="Bookman Old Style" pitchFamily="18" charset="0"/>
              </a:rPr>
              <a:t>. And some of you have come from areas where your quest -- </a:t>
            </a:r>
            <a:r>
              <a:rPr lang="en-US" sz="1400" u="heavy" dirty="0">
                <a:uFill>
                  <a:solidFill>
                    <a:srgbClr val="CC0099"/>
                  </a:solidFill>
                </a:uFill>
                <a:latin typeface="Bookman Old Style" pitchFamily="18" charset="0"/>
              </a:rPr>
              <a:t>quest for freedom left you battered by the storms of persecution and staggered by the winds of police brutality</a:t>
            </a:r>
            <a:r>
              <a:rPr lang="en-US" sz="1400" dirty="0">
                <a:latin typeface="Bookman Old Style" pitchFamily="18" charset="0"/>
              </a:rPr>
              <a:t>. </a:t>
            </a:r>
            <a:r>
              <a:rPr lang="en-US" sz="1400" u="heavy" dirty="0">
                <a:uFill>
                  <a:solidFill>
                    <a:srgbClr val="CC0099"/>
                  </a:solidFill>
                </a:uFill>
                <a:latin typeface="Bookman Old Style" pitchFamily="18" charset="0"/>
              </a:rPr>
              <a:t>You have been the veterans of creative suffering</a:t>
            </a:r>
            <a:r>
              <a:rPr lang="en-US" sz="1400" dirty="0">
                <a:latin typeface="Bookman Old Style" pitchFamily="18" charset="0"/>
              </a:rPr>
              <a:t>.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a:t>
            </a:r>
            <a:endPar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endParaRP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“I Have A Dream”</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Martin Luther King Jr.</a:t>
            </a:r>
          </a:p>
          <a:p>
            <a:pPr algn="ctr"/>
            <a:r>
              <a:rPr lang="en-US" dirty="0"/>
              <a:t>August 28, 1963</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Example</a:t>
            </a:r>
          </a:p>
        </p:txBody>
      </p:sp>
      <p:cxnSp>
        <p:nvCxnSpPr>
          <p:cNvPr id="8" name="Straight Connector 7"/>
          <p:cNvCxnSpPr/>
          <p:nvPr/>
        </p:nvCxnSpPr>
        <p:spPr>
          <a:xfrm>
            <a:off x="4705165" y="35814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18288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0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5894" y="856526"/>
            <a:ext cx="3090440" cy="5239473"/>
          </a:xfrm>
          <a:ln w="19050">
            <a:solidFill>
              <a:schemeClr val="accent5">
                <a:lumMod val="75000"/>
              </a:schemeClr>
            </a:solidFill>
          </a:ln>
        </p:spPr>
        <p:txBody>
          <a:bodyPr>
            <a:noAutofit/>
          </a:bodyPr>
          <a:lstStyle/>
          <a:p>
            <a:pPr marL="68580" indent="0">
              <a:buNone/>
            </a:pPr>
            <a:r>
              <a:rPr lang="en-US" sz="1300" dirty="0">
                <a:latin typeface="Bookman Old Style" pitchFamily="18" charset="0"/>
              </a:rPr>
              <a:t>Kimberly N. had a senior position at a charitable organization when her son was born. </a:t>
            </a:r>
            <a:r>
              <a:rPr lang="en-US" sz="1300" u="heavy" dirty="0">
                <a:uFill>
                  <a:solidFill>
                    <a:srgbClr val="CC0099"/>
                  </a:solidFill>
                </a:uFill>
                <a:latin typeface="Bookman Old Style" pitchFamily="18" charset="0"/>
              </a:rPr>
              <a:t>She planned for a six-week maternity leave, but her son was born with a life-threatening condition, and she ended up taking 12 weeks with partial pay</a:t>
            </a:r>
            <a:r>
              <a:rPr lang="en-US" sz="1300" dirty="0">
                <a:latin typeface="Bookman Old Style" pitchFamily="18" charset="0"/>
              </a:rPr>
              <a:t>. Kimberly’s supervisor was unhappy that she took such a long leave and </a:t>
            </a:r>
            <a:r>
              <a:rPr lang="en-US" sz="1300" u="heavy" dirty="0">
                <a:uFill>
                  <a:solidFill>
                    <a:srgbClr val="CC0099"/>
                  </a:solidFill>
                </a:uFill>
                <a:latin typeface="Bookman Old Style" pitchFamily="18" charset="0"/>
              </a:rPr>
              <a:t>refused</a:t>
            </a:r>
            <a:r>
              <a:rPr lang="en-US" sz="1300" dirty="0">
                <a:latin typeface="Bookman Old Style" pitchFamily="18" charset="0"/>
              </a:rPr>
              <a:t> to let her work part-time or from home. After going back to work, Kimberly had a </a:t>
            </a:r>
            <a:r>
              <a:rPr lang="en-US" sz="1300" u="heavy" dirty="0">
                <a:uFill>
                  <a:solidFill>
                    <a:srgbClr val="CC0099"/>
                  </a:solidFill>
                </a:uFill>
                <a:latin typeface="Bookman Old Style" pitchFamily="18" charset="0"/>
              </a:rPr>
              <a:t>terrible performance evaluation </a:t>
            </a:r>
            <a:r>
              <a:rPr lang="en-US" sz="1300" dirty="0">
                <a:latin typeface="Bookman Old Style" pitchFamily="18" charset="0"/>
              </a:rPr>
              <a:t>that contrasted sharply with her previous positive evaluations. She soon left her job, which </a:t>
            </a:r>
            <a:r>
              <a:rPr lang="en-US" sz="1300" u="heavy" dirty="0">
                <a:uFill>
                  <a:solidFill>
                    <a:srgbClr val="CC0099"/>
                  </a:solidFill>
                </a:uFill>
                <a:latin typeface="Bookman Old Style" pitchFamily="18" charset="0"/>
              </a:rPr>
              <a:t>significantly impacted family finances</a:t>
            </a:r>
            <a:r>
              <a:rPr lang="en-US" sz="1300" dirty="0">
                <a:latin typeface="Bookman Old Style" pitchFamily="18" charset="0"/>
              </a:rPr>
              <a:t>. Savings quickly dwindled, debts grew, and Kimberly filed for bankruptcy. A few months later, she found a part-time job at a lower level with no benefits but was laid off when the recession hit. She worries that future employers will question her period of unemployment.</a:t>
            </a:r>
            <a:endPar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endParaRP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“An Argument for Parental Leave in the United States”</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Janet </a:t>
            </a:r>
            <a:r>
              <a:rPr lang="en-US" dirty="0" err="1"/>
              <a:t>Walsch</a:t>
            </a:r>
            <a:endParaRPr lang="en-US" dirty="0"/>
          </a:p>
          <a:p>
            <a:pPr algn="ctr"/>
            <a:r>
              <a:rPr lang="en-US" dirty="0"/>
              <a:t>February 23, 2011</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Example</a:t>
            </a:r>
          </a:p>
        </p:txBody>
      </p:sp>
      <p:cxnSp>
        <p:nvCxnSpPr>
          <p:cNvPr id="8" name="Straight Connector 7"/>
          <p:cNvCxnSpPr/>
          <p:nvPr/>
        </p:nvCxnSpPr>
        <p:spPr>
          <a:xfrm>
            <a:off x="4705165" y="35052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5165" y="12954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3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050" dirty="0">
                <a:latin typeface="Bookman Old Style" pitchFamily="18" charset="0"/>
              </a:rPr>
              <a:t>   The Rangers looked up and saw the enemy soldiers -- at the edge of the cliffs shooting down at them with machine guns and throwing grenades. And the American Rangers began to climb. They shot rope ladders over the face of these cliffs and began to pull themselves up. When one Ranger fell, another would take his place. When one rope was cut, a Ranger would grab another and begin his climb again. They climbed, shot back, and held their footing. Soon, one by one, the Rangers pulled themselves over the top, and in seizing the firm land at the top of these cliffs, they began to seize back the continent of Europe. Two hundred and twenty-five came here. After two days of fighting, only 90 could still bear arms.</a:t>
            </a:r>
          </a:p>
          <a:p>
            <a:pPr marL="68580" indent="0">
              <a:buNone/>
            </a:pPr>
            <a:r>
              <a:rPr lang="en-US" sz="1050" dirty="0">
                <a:latin typeface="Bookman Old Style" pitchFamily="18" charset="0"/>
              </a:rPr>
              <a:t>   Behind me is a memorial that symbolizes the Ranger daggers that were thrust into the top of these cliffs. And before me are the men who put them there.</a:t>
            </a:r>
          </a:p>
          <a:p>
            <a:pPr marL="68580" indent="0">
              <a:buNone/>
            </a:pPr>
            <a:r>
              <a:rPr lang="en-US" sz="1050" dirty="0">
                <a:latin typeface="Bookman Old Style" pitchFamily="18" charset="0"/>
              </a:rPr>
              <a:t>   These are the boys of Pointe de Hoc. These are the men who took the cliffs. These are the champions who helped free a continent. These are the heroes who helped end a war.</a:t>
            </a:r>
          </a:p>
          <a:p>
            <a:pPr marL="68580" indent="0">
              <a:buNone/>
            </a:pPr>
            <a:r>
              <a:rPr lang="en-US" sz="1050" dirty="0">
                <a:latin typeface="Bookman Old Style" pitchFamily="18" charset="0"/>
              </a:rPr>
              <a:t>   Gentlemen, I look at you and I think of the words of Stephen Spender's poem. You are men who in your "lives fought for life...and left the vivid air </a:t>
            </a: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“The Boys of Point Du Hoc” Normandy France</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Ronald Reagan</a:t>
            </a:r>
          </a:p>
          <a:p>
            <a:pPr algn="ctr"/>
            <a:r>
              <a:rPr lang="en-US" dirty="0"/>
              <a:t>June 6, 1984</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Example</a:t>
            </a:r>
          </a:p>
        </p:txBody>
      </p:sp>
      <p:cxnSp>
        <p:nvCxnSpPr>
          <p:cNvPr id="8" name="Straight Connector 7"/>
          <p:cNvCxnSpPr/>
          <p:nvPr/>
        </p:nvCxnSpPr>
        <p:spPr>
          <a:xfrm>
            <a:off x="4724400" y="35814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15240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04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914400"/>
            <a:ext cx="7024744" cy="570464"/>
          </a:xfrm>
        </p:spPr>
        <p:txBody>
          <a:bodyPr>
            <a:normAutofit fontScale="90000"/>
          </a:bodyPr>
          <a:lstStyle/>
          <a:p>
            <a:r>
              <a:rPr lang="en-US" dirty="0"/>
              <a:t>. . . in Media</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524000"/>
            <a:ext cx="3810000" cy="2857500"/>
          </a:xfrm>
        </p:spPr>
      </p:pic>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Pathos Examples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209800"/>
            <a:ext cx="4061460" cy="28440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720" y="2033016"/>
            <a:ext cx="3718560" cy="2791968"/>
          </a:xfrm>
          <a:prstGeom prst="rect">
            <a:avLst/>
          </a:prstGeom>
        </p:spPr>
      </p:pic>
    </p:spTree>
    <p:extLst>
      <p:ext uri="{BB962C8B-B14F-4D97-AF65-F5344CB8AC3E}">
        <p14:creationId xmlns:p14="http://schemas.microsoft.com/office/powerpoint/2010/main" val="20946176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8" dur="2000" fill="hold"/>
                                            <p:tgtEl>
                                              <p:spTgt spid="8"/>
                                            </p:tgtEl>
                                            <p:attrNameLst>
                                              <p:attrName>ppt_x</p:attrName>
                                              <p:attrName>ppt_y</p:attrName>
                                            </p:attrNameLst>
                                          </p:cBhvr>
                                        </p:animMotion>
                                      </p:childTnLst>
                                    </p:cTn>
                                  </p:par>
                                </p:childTnLst>
                              </p:cTn>
                            </p:par>
                            <p:par>
                              <p:cTn id="19" fill="hold">
                                <p:stCondLst>
                                  <p:cond delay="2000"/>
                                </p:stCondLst>
                                <p:childTnLst>
                                  <p:par>
                                    <p:cTn id="20" presetID="42" presetClass="exit" presetSubtype="0" fill="hold" nodeType="after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1000"/>
                                            <p:tgtEl>
                                              <p:spTgt spid="9"/>
                                            </p:tgtEl>
                                          </p:cBhvr>
                                        </p:animEffect>
                                      </p:childTnLst>
                                    </p:cTn>
                                  </p:par>
                                </p:childTnLst>
                              </p:cTn>
                            </p:par>
                            <p:par>
                              <p:cTn id="29" fill="hold">
                                <p:stCondLst>
                                  <p:cond delay="4000"/>
                                </p:stCondLst>
                                <p:childTnLst>
                                  <p:par>
                                    <p:cTn id="30" presetID="26" presetClass="emph" presetSubtype="0" fill="hold" nodeType="afterEffect">
                                      <p:stCondLst>
                                        <p:cond delay="0"/>
                                      </p:stCondLst>
                                      <p:childTnLst>
                                        <p:animEffect transition="out" filter="fade">
                                          <p:cBhvr>
                                            <p:cTn id="31" dur="1000" tmFilter="0, 0; .2, .5; .8, .5; 1, 0"/>
                                            <p:tgtEl>
                                              <p:spTgt spid="9"/>
                                            </p:tgtEl>
                                          </p:cBhvr>
                                        </p:animEffect>
                                        <p:animScale>
                                          <p:cBhvr>
                                            <p:cTn id="32" dur="500" autoRev="1" fill="hold"/>
                                            <p:tgtEl>
                                              <p:spTgt spid="9"/>
                                            </p:tgtEl>
                                          </p:cBhvr>
                                          <p:by x="105000" y="105000"/>
                                        </p:animScale>
                                      </p:childTnLst>
                                    </p:cTn>
                                  </p:par>
                                </p:childTnLst>
                              </p:cTn>
                            </p:par>
                            <p:par>
                              <p:cTn id="33" fill="hold">
                                <p:stCondLst>
                                  <p:cond delay="5000"/>
                                </p:stCondLst>
                                <p:childTnLst>
                                  <p:par>
                                    <p:cTn id="34" presetID="7" presetClass="emph" presetSubtype="10" decel="100000" fill="hold" nodeType="afterEffect">
                                      <p:stCondLst>
                                        <p:cond delay="0"/>
                                      </p:stCondLst>
                                      <p:childTnLst>
                                        <p:animClr clrSpc="hsl" dir="ccw">
                                          <p:cBhvr>
                                            <p:cTn id="35" dur="2000" fill="hold"/>
                                            <p:tgtEl>
                                              <p:spTgt spid="9"/>
                                            </p:tgtEl>
                                            <p:attrNameLst>
                                              <p:attrName>stroke.color</p:attrName>
                                            </p:attrNameLst>
                                          </p:cBhvr>
                                          <p:to>
                                            <a:schemeClr val="hlink"/>
                                          </p:to>
                                        </p:animClr>
                                        <p:set>
                                          <p:cBhvr>
                                            <p:cTn id="36" dur="2000" fill="hold"/>
                                            <p:tgtEl>
                                              <p:spTgt spid="9"/>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nodeType="clickEffect">
                                      <p:stCondLst>
                                        <p:cond delay="0"/>
                                      </p:stCondLst>
                                      <p:childTnLst>
                                        <p:animEffect transition="out" filter="fade">
                                          <p:cBhvr>
                                            <p:cTn id="40" dur="2000"/>
                                            <p:tgtEl>
                                              <p:spTgt spid="9"/>
                                            </p:tgtEl>
                                          </p:cBhvr>
                                        </p:animEffect>
                                        <p:anim calcmode="lin" valueType="num">
                                          <p:cBhvr>
                                            <p:cTn id="41"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2000"/>
                                            <p:tgtEl>
                                              <p:spTgt spid="9"/>
                                            </p:tgtEl>
                                            <p:attrNameLst>
                                              <p:attrName>ppt_h</p:attrName>
                                            </p:attrNameLst>
                                          </p:cBhvr>
                                          <p:tavLst>
                                            <p:tav tm="0">
                                              <p:val>
                                                <p:strVal val="ppt_h"/>
                                              </p:val>
                                            </p:tav>
                                            <p:tav tm="100000">
                                              <p:val>
                                                <p:strVal val="ppt_h"/>
                                              </p:val>
                                            </p:tav>
                                          </p:tavLst>
                                        </p:anim>
                                        <p:set>
                                          <p:cBhvr>
                                            <p:cTn id="43" dur="1" fill="hold">
                                              <p:stCondLst>
                                                <p:cond delay="1999"/>
                                              </p:stCondLst>
                                            </p:cTn>
                                            <p:tgtEl>
                                              <p:spTgt spid="9"/>
                                            </p:tgtEl>
                                            <p:attrNameLst>
                                              <p:attrName>style.visibility</p:attrName>
                                            </p:attrNameLst>
                                          </p:cBhvr>
                                          <p:to>
                                            <p:strVal val="hidden"/>
                                          </p:to>
                                        </p:set>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6" presetClass="emph" presetSubtype="0" autoRev="1" fill="hold" nodeType="afterEffect" p14:presetBounceEnd="7000">
                                      <p:stCondLst>
                                        <p:cond delay="0"/>
                                      </p:stCondLst>
                                      <p:childTnLst>
                                        <p:animScale p14:bounceEnd="7000">
                                          <p:cBhvr>
                                            <p:cTn id="52" dur="2000" fill="hold"/>
                                            <p:tgtEl>
                                              <p:spTgt spid="10"/>
                                            </p:tgtEl>
                                          </p:cBhvr>
                                          <p:by x="150000" y="150000"/>
                                        </p:animScale>
                                      </p:childTnLst>
                                    </p:cTn>
                                  </p:par>
                                  <p:par>
                                    <p:cTn id="53" presetID="8" presetClass="emph" presetSubtype="0" fill="hold" nodeType="withEffect">
                                      <p:stCondLst>
                                        <p:cond delay="0"/>
                                      </p:stCondLst>
                                      <p:childTnLst>
                                        <p:animRot by="21600000">
                                          <p:cBhvr>
                                            <p:cTn id="54" dur="2000" fill="hold"/>
                                            <p:tgtEl>
                                              <p:spTgt spid="10"/>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8" dur="2000" fill="hold"/>
                                            <p:tgtEl>
                                              <p:spTgt spid="8"/>
                                            </p:tgtEl>
                                            <p:attrNameLst>
                                              <p:attrName>ppt_x</p:attrName>
                                              <p:attrName>ppt_y</p:attrName>
                                            </p:attrNameLst>
                                          </p:cBhvr>
                                        </p:animMotion>
                                      </p:childTnLst>
                                    </p:cTn>
                                  </p:par>
                                </p:childTnLst>
                              </p:cTn>
                            </p:par>
                            <p:par>
                              <p:cTn id="19" fill="hold">
                                <p:stCondLst>
                                  <p:cond delay="2000"/>
                                </p:stCondLst>
                                <p:childTnLst>
                                  <p:par>
                                    <p:cTn id="20" presetID="42" presetClass="exit" presetSubtype="0" fill="hold" nodeType="afterEffect">
                                      <p:stCondLst>
                                        <p:cond delay="0"/>
                                      </p:stCondLst>
                                      <p:childTnLst>
                                        <p:animEffect transition="out" filter="fade">
                                          <p:cBhvr>
                                            <p:cTn id="21" dur="1000"/>
                                            <p:tgtEl>
                                              <p:spTgt spid="8"/>
                                            </p:tgtEl>
                                          </p:cBhvr>
                                        </p:animEffect>
                                        <p:anim calcmode="lin" valueType="num">
                                          <p:cBhvr>
                                            <p:cTn id="22" dur="1000"/>
                                            <p:tgtEl>
                                              <p:spTgt spid="8"/>
                                            </p:tgtEl>
                                            <p:attrNameLst>
                                              <p:attrName>ppt_x</p:attrName>
                                            </p:attrNameLst>
                                          </p:cBhvr>
                                          <p:tavLst>
                                            <p:tav tm="0">
                                              <p:val>
                                                <p:strVal val="ppt_x"/>
                                              </p:val>
                                            </p:tav>
                                            <p:tav tm="100000">
                                              <p:val>
                                                <p:strVal val="ppt_x"/>
                                              </p:val>
                                            </p:tav>
                                          </p:tavLst>
                                        </p:anim>
                                        <p:anim calcmode="lin" valueType="num">
                                          <p:cBhvr>
                                            <p:cTn id="23" dur="1000"/>
                                            <p:tgtEl>
                                              <p:spTgt spid="8"/>
                                            </p:tgtEl>
                                            <p:attrNameLst>
                                              <p:attrName>ppt_y</p:attrName>
                                            </p:attrNameLst>
                                          </p:cBhvr>
                                          <p:tavLst>
                                            <p:tav tm="0">
                                              <p:val>
                                                <p:strVal val="ppt_y"/>
                                              </p:val>
                                            </p:tav>
                                            <p:tav tm="100000">
                                              <p:val>
                                                <p:strVal val="ppt_y+.1"/>
                                              </p:val>
                                            </p:tav>
                                          </p:tavLst>
                                        </p:anim>
                                        <p:set>
                                          <p:cBhvr>
                                            <p:cTn id="24" dur="1" fill="hold">
                                              <p:stCondLst>
                                                <p:cond delay="999"/>
                                              </p:stCondLst>
                                            </p:cTn>
                                            <p:tgtEl>
                                              <p:spTgt spid="8"/>
                                            </p:tgtEl>
                                            <p:attrNameLst>
                                              <p:attrName>style.visibility</p:attrName>
                                            </p:attrNameLst>
                                          </p:cBhvr>
                                          <p:to>
                                            <p:strVal val="hidden"/>
                                          </p:to>
                                        </p:se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1000"/>
                                            <p:tgtEl>
                                              <p:spTgt spid="9"/>
                                            </p:tgtEl>
                                          </p:cBhvr>
                                        </p:animEffect>
                                      </p:childTnLst>
                                    </p:cTn>
                                  </p:par>
                                </p:childTnLst>
                              </p:cTn>
                            </p:par>
                            <p:par>
                              <p:cTn id="29" fill="hold">
                                <p:stCondLst>
                                  <p:cond delay="4000"/>
                                </p:stCondLst>
                                <p:childTnLst>
                                  <p:par>
                                    <p:cTn id="30" presetID="26" presetClass="emph" presetSubtype="0" fill="hold" nodeType="afterEffect">
                                      <p:stCondLst>
                                        <p:cond delay="0"/>
                                      </p:stCondLst>
                                      <p:childTnLst>
                                        <p:animEffect transition="out" filter="fade">
                                          <p:cBhvr>
                                            <p:cTn id="31" dur="1000" tmFilter="0, 0; .2, .5; .8, .5; 1, 0"/>
                                            <p:tgtEl>
                                              <p:spTgt spid="9"/>
                                            </p:tgtEl>
                                          </p:cBhvr>
                                        </p:animEffect>
                                        <p:animScale>
                                          <p:cBhvr>
                                            <p:cTn id="32" dur="500" autoRev="1" fill="hold"/>
                                            <p:tgtEl>
                                              <p:spTgt spid="9"/>
                                            </p:tgtEl>
                                          </p:cBhvr>
                                          <p:by x="105000" y="105000"/>
                                        </p:animScale>
                                      </p:childTnLst>
                                    </p:cTn>
                                  </p:par>
                                </p:childTnLst>
                              </p:cTn>
                            </p:par>
                            <p:par>
                              <p:cTn id="33" fill="hold">
                                <p:stCondLst>
                                  <p:cond delay="5000"/>
                                </p:stCondLst>
                                <p:childTnLst>
                                  <p:par>
                                    <p:cTn id="34" presetID="7" presetClass="emph" presetSubtype="10" decel="100000" fill="hold" nodeType="afterEffect">
                                      <p:stCondLst>
                                        <p:cond delay="0"/>
                                      </p:stCondLst>
                                      <p:childTnLst>
                                        <p:animClr clrSpc="hsl" dir="ccw">
                                          <p:cBhvr>
                                            <p:cTn id="35" dur="2000" fill="hold"/>
                                            <p:tgtEl>
                                              <p:spTgt spid="9"/>
                                            </p:tgtEl>
                                            <p:attrNameLst>
                                              <p:attrName>stroke.color</p:attrName>
                                            </p:attrNameLst>
                                          </p:cBhvr>
                                          <p:to>
                                            <a:schemeClr val="hlink"/>
                                          </p:to>
                                        </p:animClr>
                                        <p:set>
                                          <p:cBhvr>
                                            <p:cTn id="36" dur="2000" fill="hold"/>
                                            <p:tgtEl>
                                              <p:spTgt spid="9"/>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nodeType="clickEffect">
                                      <p:stCondLst>
                                        <p:cond delay="0"/>
                                      </p:stCondLst>
                                      <p:childTnLst>
                                        <p:animEffect transition="out" filter="fade">
                                          <p:cBhvr>
                                            <p:cTn id="40" dur="2000"/>
                                            <p:tgtEl>
                                              <p:spTgt spid="9"/>
                                            </p:tgtEl>
                                          </p:cBhvr>
                                        </p:animEffect>
                                        <p:anim calcmode="lin" valueType="num">
                                          <p:cBhvr>
                                            <p:cTn id="41"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2000"/>
                                            <p:tgtEl>
                                              <p:spTgt spid="9"/>
                                            </p:tgtEl>
                                            <p:attrNameLst>
                                              <p:attrName>ppt_h</p:attrName>
                                            </p:attrNameLst>
                                          </p:cBhvr>
                                          <p:tavLst>
                                            <p:tav tm="0">
                                              <p:val>
                                                <p:strVal val="ppt_h"/>
                                              </p:val>
                                            </p:tav>
                                            <p:tav tm="100000">
                                              <p:val>
                                                <p:strVal val="ppt_h"/>
                                              </p:val>
                                            </p:tav>
                                          </p:tavLst>
                                        </p:anim>
                                        <p:set>
                                          <p:cBhvr>
                                            <p:cTn id="43" dur="1" fill="hold">
                                              <p:stCondLst>
                                                <p:cond delay="1999"/>
                                              </p:stCondLst>
                                            </p:cTn>
                                            <p:tgtEl>
                                              <p:spTgt spid="9"/>
                                            </p:tgtEl>
                                            <p:attrNameLst>
                                              <p:attrName>style.visibility</p:attrName>
                                            </p:attrNameLst>
                                          </p:cBhvr>
                                          <p:to>
                                            <p:strVal val="hidden"/>
                                          </p:to>
                                        </p:set>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6" presetClass="emph" presetSubtype="0" autoRev="1" fill="hold" nodeType="afterEffect">
                                      <p:stCondLst>
                                        <p:cond delay="0"/>
                                      </p:stCondLst>
                                      <p:childTnLst>
                                        <p:animScale>
                                          <p:cBhvr>
                                            <p:cTn id="52" dur="2000" fill="hold"/>
                                            <p:tgtEl>
                                              <p:spTgt spid="10"/>
                                            </p:tgtEl>
                                          </p:cBhvr>
                                          <p:by x="150000" y="150000"/>
                                        </p:animScale>
                                      </p:childTnLst>
                                    </p:cTn>
                                  </p:par>
                                  <p:par>
                                    <p:cTn id="53" presetID="8" presetClass="emph" presetSubtype="0" fill="hold" nodeType="withEffect">
                                      <p:stCondLst>
                                        <p:cond delay="0"/>
                                      </p:stCondLst>
                                      <p:childTnLst>
                                        <p:animRot by="21600000">
                                          <p:cBhvr>
                                            <p:cTn id="54" dur="2000" fill="hold"/>
                                            <p:tgtEl>
                                              <p:spTgt spid="10"/>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14400"/>
            <a:ext cx="3928083" cy="5175249"/>
          </a:xfrm>
          <a:prstGeom prst="rect">
            <a:avLst/>
          </a:prstGeom>
        </p:spPr>
      </p:pic>
      <p:sp>
        <p:nvSpPr>
          <p:cNvPr id="5" name="Rectangle 4"/>
          <p:cNvSpPr/>
          <p:nvPr/>
        </p:nvSpPr>
        <p:spPr>
          <a:xfrm>
            <a:off x="321380" y="2345135"/>
            <a:ext cx="4595371" cy="1107996"/>
          </a:xfrm>
          <a:prstGeom prst="rect">
            <a:avLst/>
          </a:prstGeom>
          <a:noFill/>
          <a:effectLst>
            <a:reflection blurRad="6350" stA="50000" endA="300" endPos="90000" dist="50800" dir="5400000" sy="-100000" algn="bl" rotWithShape="0"/>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logos</a:t>
            </a:r>
          </a:p>
        </p:txBody>
      </p:sp>
    </p:spTree>
    <p:extLst>
      <p:ext uri="{BB962C8B-B14F-4D97-AF65-F5344CB8AC3E}">
        <p14:creationId xmlns:p14="http://schemas.microsoft.com/office/powerpoint/2010/main" val="405656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6777317" cy="4156229"/>
          </a:xfrm>
        </p:spPr>
        <p:txBody>
          <a:bodyPr/>
          <a:lstStyle/>
          <a:p>
            <a:pPr marL="68580" indent="0">
              <a:buNone/>
            </a:pPr>
            <a:r>
              <a:rPr lang="en-US" dirty="0"/>
              <a:t>. . . an appeal to </a:t>
            </a:r>
            <a:r>
              <a:rPr lang="en-US" b="1" dirty="0">
                <a:solidFill>
                  <a:srgbClr val="226CAA"/>
                </a:solidFill>
              </a:rPr>
              <a:t>logic</a:t>
            </a:r>
            <a:r>
              <a:rPr lang="en-US" dirty="0"/>
              <a:t>—a means to convince an audience by use of logic or reason.</a:t>
            </a:r>
          </a:p>
          <a:p>
            <a:pPr marL="68580" indent="0">
              <a:buNone/>
            </a:pPr>
            <a:endParaRPr lang="en-US" dirty="0"/>
          </a:p>
          <a:p>
            <a:pPr marL="68580" indent="0">
              <a:buNone/>
            </a:pPr>
            <a:r>
              <a:rPr lang="en-US" dirty="0"/>
              <a:t>. . . the words by which inward thought is expressed.  The word </a:t>
            </a:r>
            <a:r>
              <a:rPr lang="en-US" b="1" dirty="0">
                <a:solidFill>
                  <a:srgbClr val="226CAA"/>
                </a:solidFill>
              </a:rPr>
              <a:t>logic</a:t>
            </a:r>
            <a:r>
              <a:rPr lang="en-US" b="1" dirty="0">
                <a:solidFill>
                  <a:schemeClr val="accent1"/>
                </a:solidFill>
              </a:rPr>
              <a:t> </a:t>
            </a:r>
            <a:r>
              <a:rPr lang="en-US" dirty="0"/>
              <a:t>is derived from logos.</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 </a:t>
            </a:r>
          </a:p>
        </p:txBody>
      </p:sp>
    </p:spTree>
    <p:extLst>
      <p:ext uri="{BB962C8B-B14F-4D97-AF65-F5344CB8AC3E}">
        <p14:creationId xmlns:p14="http://schemas.microsoft.com/office/powerpoint/2010/main" val="2531092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162800" cy="3851429"/>
          </a:xfrm>
        </p:spPr>
        <p:txBody>
          <a:bodyPr/>
          <a:lstStyle/>
          <a:p>
            <a:pPr marL="68580" indent="0">
              <a:buNone/>
            </a:pPr>
            <a:r>
              <a:rPr lang="en-US" dirty="0"/>
              <a:t>In speaking Logos is often equated with “logical reasoning” or “an argument based on reasoning.”</a:t>
            </a:r>
          </a:p>
          <a:p>
            <a:pPr marL="68580" indent="0">
              <a:buNone/>
            </a:pPr>
            <a:endParaRPr lang="en-US" dirty="0"/>
          </a:p>
          <a:p>
            <a:pPr marL="68580" indent="0">
              <a:buNone/>
            </a:pPr>
            <a:r>
              <a:rPr lang="en-US" dirty="0"/>
              <a:t>Is the message to the audience based on</a:t>
            </a:r>
          </a:p>
          <a:p>
            <a:pPr marL="914400">
              <a:buClr>
                <a:srgbClr val="CC0099"/>
              </a:buClr>
            </a:pPr>
            <a:r>
              <a:rPr lang="en-US" dirty="0"/>
              <a:t>Facts</a:t>
            </a:r>
          </a:p>
          <a:p>
            <a:pPr marL="914400">
              <a:buClr>
                <a:srgbClr val="CC0099"/>
              </a:buClr>
            </a:pPr>
            <a:r>
              <a:rPr lang="en-US" dirty="0"/>
              <a:t>Statistics</a:t>
            </a:r>
          </a:p>
          <a:p>
            <a:pPr marL="914400">
              <a:buClr>
                <a:srgbClr val="CC0099"/>
              </a:buClr>
            </a:pPr>
            <a:r>
              <a:rPr lang="en-US" dirty="0"/>
              <a:t>Evidence</a:t>
            </a:r>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Tree>
    <p:extLst>
      <p:ext uri="{BB962C8B-B14F-4D97-AF65-F5344CB8AC3E}">
        <p14:creationId xmlns:p14="http://schemas.microsoft.com/office/powerpoint/2010/main" val="203352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103" y="3124200"/>
            <a:ext cx="3099905" cy="2575873"/>
          </a:xfrm>
          <a:prstGeom prst="rect">
            <a:avLst/>
          </a:prstGeom>
          <a:ln w="28575">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9" y="3124199"/>
            <a:ext cx="3229549" cy="2575873"/>
          </a:xfrm>
          <a:prstGeom prst="rect">
            <a:avLst/>
          </a:prstGeom>
          <a:ln w="28575">
            <a:solidFill>
              <a:schemeClr val="tx1"/>
            </a:solidFill>
          </a:ln>
        </p:spPr>
      </p:pic>
      <p:sp>
        <p:nvSpPr>
          <p:cNvPr id="7" name="Rectangle 6"/>
          <p:cNvSpPr/>
          <p:nvPr/>
        </p:nvSpPr>
        <p:spPr>
          <a:xfrm>
            <a:off x="2349773" y="1066800"/>
            <a:ext cx="4595371" cy="1107996"/>
          </a:xfrm>
          <a:prstGeom prst="rect">
            <a:avLst/>
          </a:prstGeom>
          <a:noFill/>
          <a:effectLst>
            <a:reflection blurRad="6350" stA="50000" endA="300" endPos="90000" dist="50800" dir="5400000" sy="-100000" algn="bl" rotWithShape="0"/>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Ethos</a:t>
            </a:r>
          </a:p>
        </p:txBody>
      </p:sp>
    </p:spTree>
    <p:extLst>
      <p:ext uri="{BB962C8B-B14F-4D97-AF65-F5344CB8AC3E}">
        <p14:creationId xmlns:p14="http://schemas.microsoft.com/office/powerpoint/2010/main" val="406239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95400"/>
            <a:ext cx="6781800" cy="4114800"/>
          </a:xfrm>
        </p:spPr>
        <p:txBody>
          <a:bodyPr>
            <a:normAutofit/>
          </a:bodyPr>
          <a:lstStyle/>
          <a:p>
            <a:pPr marL="68580" indent="0">
              <a:buNone/>
            </a:pPr>
            <a:r>
              <a:rPr lang="en-US" dirty="0"/>
              <a:t>Or will your call-to-action lead to the desired outcome that you have promised?</a:t>
            </a:r>
          </a:p>
          <a:p>
            <a:pPr marL="68580" indent="0">
              <a:buNone/>
            </a:pPr>
            <a:endParaRPr lang="en-US" dirty="0"/>
          </a:p>
          <a:p>
            <a:pPr marL="68580" indent="0">
              <a:buNone/>
            </a:pPr>
            <a:r>
              <a:rPr lang="en-US" dirty="0"/>
              <a:t>Through the use of “reason” you can move an audience toward action or inaction—which one depends upon your “proof.”</a:t>
            </a:r>
          </a:p>
          <a:p>
            <a:pPr marL="68580" indent="0">
              <a:buNone/>
            </a:pPr>
            <a:endParaRPr lang="en-US" dirty="0"/>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Tree>
    <p:extLst>
      <p:ext uri="{BB962C8B-B14F-4D97-AF65-F5344CB8AC3E}">
        <p14:creationId xmlns:p14="http://schemas.microsoft.com/office/powerpoint/2010/main" val="3215725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b="1" dirty="0">
                <a:solidFill>
                  <a:srgbClr val="226CAA"/>
                </a:solidFill>
              </a:rPr>
              <a:t>Logos</a:t>
            </a:r>
            <a:r>
              <a:rPr lang="en-US" dirty="0"/>
              <a:t> is developed by using </a:t>
            </a:r>
            <a:r>
              <a:rPr lang="en-US" b="1" dirty="0">
                <a:solidFill>
                  <a:srgbClr val="226CAA"/>
                </a:solidFill>
              </a:rPr>
              <a:t>advanced</a:t>
            </a:r>
            <a:r>
              <a:rPr lang="en-US" dirty="0"/>
              <a:t>, theoretical or abstract language.</a:t>
            </a:r>
          </a:p>
          <a:p>
            <a:pPr marL="68580" indent="0">
              <a:buNone/>
            </a:pPr>
            <a:endParaRPr lang="en-US" dirty="0"/>
          </a:p>
          <a:p>
            <a:pPr marL="914400">
              <a:buClr>
                <a:srgbClr val="CC0099"/>
              </a:buClr>
            </a:pPr>
            <a:r>
              <a:rPr lang="en-US" dirty="0"/>
              <a:t>Deductive Reasoning</a:t>
            </a:r>
          </a:p>
          <a:p>
            <a:pPr marL="914400">
              <a:buClr>
                <a:srgbClr val="CC0099"/>
              </a:buClr>
            </a:pPr>
            <a:r>
              <a:rPr lang="en-US" dirty="0"/>
              <a:t>Inductive Reasoning</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Tree>
    <p:extLst>
      <p:ext uri="{BB962C8B-B14F-4D97-AF65-F5344CB8AC3E}">
        <p14:creationId xmlns:p14="http://schemas.microsoft.com/office/powerpoint/2010/main" val="69888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normAutofit/>
          </a:bodyPr>
          <a:lstStyle/>
          <a:p>
            <a:pPr marL="68580" indent="0">
              <a:buNone/>
            </a:pPr>
            <a:r>
              <a:rPr lang="en-US" dirty="0"/>
              <a:t>   begins with one or more premises based on deductive arguments that lead to one conclusion that </a:t>
            </a:r>
            <a:r>
              <a:rPr lang="en-US" dirty="0">
                <a:solidFill>
                  <a:schemeClr val="tx1"/>
                </a:solidFill>
              </a:rPr>
              <a:t>is</a:t>
            </a:r>
            <a:r>
              <a:rPr lang="en-US" dirty="0"/>
              <a:t> </a:t>
            </a:r>
            <a:r>
              <a:rPr lang="en-US" b="1" dirty="0">
                <a:solidFill>
                  <a:srgbClr val="226CAA"/>
                </a:solidFill>
              </a:rPr>
              <a:t>true</a:t>
            </a:r>
            <a:r>
              <a:rPr lang="en-US" dirty="0"/>
              <a:t>.  </a:t>
            </a:r>
          </a:p>
          <a:p>
            <a:pPr marL="68580" indent="0">
              <a:buNone/>
            </a:pPr>
            <a:endParaRPr lang="en-US" sz="1000" dirty="0"/>
          </a:p>
          <a:p>
            <a:pPr marL="68580" indent="0">
              <a:buNone/>
            </a:pPr>
            <a:r>
              <a:rPr lang="en-US" dirty="0"/>
              <a:t>Premises are:</a:t>
            </a:r>
          </a:p>
          <a:p>
            <a:pPr marL="68580" indent="0">
              <a:buNone/>
            </a:pPr>
            <a:endParaRPr lang="en-US" sz="1100" dirty="0"/>
          </a:p>
          <a:p>
            <a:pPr marL="914400">
              <a:buClr>
                <a:srgbClr val="CC0099"/>
              </a:buClr>
            </a:pPr>
            <a:r>
              <a:rPr lang="en-US" dirty="0"/>
              <a:t>Facts</a:t>
            </a:r>
          </a:p>
          <a:p>
            <a:pPr marL="914400">
              <a:buClr>
                <a:srgbClr val="CC0099"/>
              </a:buClr>
            </a:pPr>
            <a:r>
              <a:rPr lang="en-US" dirty="0"/>
              <a:t>Claims</a:t>
            </a:r>
          </a:p>
          <a:p>
            <a:pPr marL="914400">
              <a:buClr>
                <a:srgbClr val="CC0099"/>
              </a:buClr>
            </a:pPr>
            <a:r>
              <a:rPr lang="en-US" dirty="0"/>
              <a:t>Evidence</a:t>
            </a:r>
          </a:p>
          <a:p>
            <a:pPr marL="914400">
              <a:buClr>
                <a:srgbClr val="CC0099"/>
              </a:buClr>
            </a:pPr>
            <a:r>
              <a:rPr lang="en-US" dirty="0"/>
              <a:t>Proven conclusions</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a:bodyPr>
          <a:lstStyle/>
          <a:p>
            <a:r>
              <a:rPr lang="en-US" sz="3200" dirty="0"/>
              <a:t>Deductive Reasoning . . .</a:t>
            </a:r>
          </a:p>
        </p:txBody>
      </p:sp>
    </p:spTree>
    <p:extLst>
      <p:ext uri="{BB962C8B-B14F-4D97-AF65-F5344CB8AC3E}">
        <p14:creationId xmlns:p14="http://schemas.microsoft.com/office/powerpoint/2010/main" val="260441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The </a:t>
            </a:r>
            <a:r>
              <a:rPr lang="en-US" b="1" dirty="0">
                <a:solidFill>
                  <a:srgbClr val="226CAA"/>
                </a:solidFill>
              </a:rPr>
              <a:t>key</a:t>
            </a:r>
            <a:r>
              <a:rPr lang="en-US" dirty="0"/>
              <a:t> to Deductive Reasoning is that </a:t>
            </a:r>
            <a:r>
              <a:rPr lang="en-US" b="1" i="1" dirty="0"/>
              <a:t>if</a:t>
            </a:r>
            <a:r>
              <a:rPr lang="en-US" dirty="0"/>
              <a:t> your premises are true, </a:t>
            </a:r>
            <a:r>
              <a:rPr lang="en-US" b="1" i="1" dirty="0"/>
              <a:t>then</a:t>
            </a:r>
            <a:r>
              <a:rPr lang="en-US" dirty="0"/>
              <a:t> your conclusion(s) must also be true.</a:t>
            </a:r>
          </a:p>
          <a:p>
            <a:pPr marL="68580" indent="0">
              <a:buNone/>
            </a:pPr>
            <a:endParaRPr lang="en-US" dirty="0"/>
          </a:p>
          <a:p>
            <a:pPr marL="68580" indent="0" algn="ctr">
              <a:buNone/>
            </a:pPr>
            <a:r>
              <a:rPr lang="en-US" sz="4400" dirty="0">
                <a:solidFill>
                  <a:srgbClr val="CC0099"/>
                </a:solidFill>
                <a:latin typeface="Adobe Gothic Std B" pitchFamily="34" charset="-128"/>
                <a:ea typeface="Adobe Gothic Std B" pitchFamily="34" charset="-128"/>
              </a:rPr>
              <a:t>A + B </a:t>
            </a:r>
            <a:r>
              <a:rPr lang="en-US" sz="4400" dirty="0">
                <a:solidFill>
                  <a:srgbClr val="226CAA"/>
                </a:solidFill>
                <a:latin typeface="Adobe Gothic Std B" pitchFamily="34" charset="-128"/>
                <a:ea typeface="Adobe Gothic Std B" pitchFamily="34" charset="-128"/>
              </a:rPr>
              <a:t>=</a:t>
            </a:r>
            <a:r>
              <a:rPr lang="en-US" sz="4400" dirty="0">
                <a:solidFill>
                  <a:srgbClr val="CC0099"/>
                </a:solidFill>
                <a:latin typeface="Adobe Gothic Std B" pitchFamily="34" charset="-128"/>
                <a:ea typeface="Adobe Gothic Std B" pitchFamily="34" charset="-128"/>
              </a:rPr>
              <a:t> C</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Tree>
    <p:extLst>
      <p:ext uri="{BB962C8B-B14F-4D97-AF65-F5344CB8AC3E}">
        <p14:creationId xmlns:p14="http://schemas.microsoft.com/office/powerpoint/2010/main" val="495160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   also begins with one or more premises based on deductive or logical arguments that lead to one conclusion </a:t>
            </a:r>
            <a:r>
              <a:rPr lang="en-US" b="1" dirty="0">
                <a:solidFill>
                  <a:srgbClr val="226CAA"/>
                </a:solidFill>
              </a:rPr>
              <a:t>but</a:t>
            </a:r>
            <a:r>
              <a:rPr lang="en-US" dirty="0"/>
              <a:t> that conclusion may not be guaranteed to be true.</a:t>
            </a:r>
          </a:p>
          <a:p>
            <a:pPr marL="68580" indent="0">
              <a:buNone/>
            </a:pPr>
            <a:endParaRPr lang="en-US" dirty="0"/>
          </a:p>
          <a:p>
            <a:pPr marL="68580" indent="0">
              <a:buNone/>
            </a:pPr>
            <a:r>
              <a:rPr lang="en-US" dirty="0"/>
              <a:t>So why is this important?</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a:bodyPr>
          <a:lstStyle/>
          <a:p>
            <a:r>
              <a:rPr lang="en-US" sz="3200" dirty="0"/>
              <a:t>Inductive Reasoning</a:t>
            </a:r>
          </a:p>
        </p:txBody>
      </p:sp>
    </p:spTree>
    <p:extLst>
      <p:ext uri="{BB962C8B-B14F-4D97-AF65-F5344CB8AC3E}">
        <p14:creationId xmlns:p14="http://schemas.microsoft.com/office/powerpoint/2010/main" val="425542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Deductive and Inductive reasoning are important because your audience continuously and subconsciously applies these two reasoning skills to draw a conclusion for themselves.  </a:t>
            </a:r>
          </a:p>
          <a:p>
            <a:pPr marL="68580" indent="0">
              <a:buNone/>
            </a:pPr>
            <a:endParaRPr lang="en-US" dirty="0"/>
          </a:p>
          <a:p>
            <a:pPr marL="68580" indent="0">
              <a:buNone/>
            </a:pPr>
            <a:r>
              <a:rPr lang="en-US" dirty="0"/>
              <a:t>That conclusion can wholly depend upon what you present and can include or compete with the audiences strong emotional experiences.</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Tree>
    <p:extLst>
      <p:ext uri="{BB962C8B-B14F-4D97-AF65-F5344CB8AC3E}">
        <p14:creationId xmlns:p14="http://schemas.microsoft.com/office/powerpoint/2010/main" val="56777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7391400" cy="3851429"/>
          </a:xfrm>
        </p:spPr>
        <p:txBody>
          <a:bodyPr/>
          <a:lstStyle/>
          <a:p>
            <a:pPr marL="68580" indent="0">
              <a:buNone/>
            </a:pPr>
            <a:r>
              <a:rPr lang="en-US" dirty="0"/>
              <a:t>You are presenting a new weight-loss diet to your audience.</a:t>
            </a:r>
          </a:p>
          <a:p>
            <a:pPr marL="68580" indent="0">
              <a:buNone/>
            </a:pPr>
            <a:endParaRPr lang="en-US" dirty="0"/>
          </a:p>
          <a:p>
            <a:pPr marL="274320">
              <a:buClr>
                <a:srgbClr val="CC0099"/>
              </a:buClr>
            </a:pPr>
            <a:r>
              <a:rPr lang="en-US" dirty="0"/>
              <a:t>The new diet reduces hunger (premise A)</a:t>
            </a:r>
          </a:p>
          <a:p>
            <a:pPr marL="274320">
              <a:buClr>
                <a:srgbClr val="CC0099"/>
              </a:buClr>
            </a:pPr>
            <a:r>
              <a:rPr lang="en-US" dirty="0"/>
              <a:t>Reducing hunger will reduce caloric intake (premise B)</a:t>
            </a:r>
          </a:p>
          <a:p>
            <a:pPr marL="274320">
              <a:buClr>
                <a:srgbClr val="CC0099"/>
              </a:buClr>
            </a:pPr>
            <a:r>
              <a:rPr lang="en-US" dirty="0"/>
              <a:t>The new diet will cause weight loss (premise C)</a:t>
            </a:r>
          </a:p>
          <a:p>
            <a:pPr marL="68580" indent="0">
              <a:buNone/>
            </a:pPr>
            <a:endParaRPr lang="en-US" dirty="0"/>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a:bodyPr>
          <a:lstStyle/>
          <a:p>
            <a:r>
              <a:rPr lang="en-US" sz="3200" dirty="0"/>
              <a:t> . . . For example</a:t>
            </a:r>
          </a:p>
        </p:txBody>
      </p:sp>
    </p:spTree>
    <p:extLst>
      <p:ext uri="{BB962C8B-B14F-4D97-AF65-F5344CB8AC3E}">
        <p14:creationId xmlns:p14="http://schemas.microsoft.com/office/powerpoint/2010/main" val="158590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7391400" cy="3851429"/>
          </a:xfrm>
        </p:spPr>
        <p:txBody>
          <a:bodyPr/>
          <a:lstStyle/>
          <a:p>
            <a:pPr marL="68580" indent="0">
              <a:buNone/>
            </a:pPr>
            <a:endParaRPr lang="en-US" dirty="0"/>
          </a:p>
          <a:p>
            <a:pPr marL="274320">
              <a:buClr>
                <a:srgbClr val="CC0099"/>
              </a:buClr>
            </a:pPr>
            <a:r>
              <a:rPr lang="en-US" dirty="0"/>
              <a:t>Every diet I have tried has failed miserably (premise D)</a:t>
            </a:r>
          </a:p>
          <a:p>
            <a:pPr marL="274320">
              <a:buClr>
                <a:srgbClr val="CC0099"/>
              </a:buClr>
            </a:pPr>
            <a:r>
              <a:rPr lang="en-US" dirty="0"/>
              <a:t>This new diet is similar to those failed diets (premise E)</a:t>
            </a:r>
          </a:p>
          <a:p>
            <a:pPr marL="274320">
              <a:buClr>
                <a:srgbClr val="CC0099"/>
              </a:buClr>
            </a:pPr>
            <a:r>
              <a:rPr lang="en-US" dirty="0"/>
              <a:t>Therefore this new diet will also fail, miserably (premise F)</a:t>
            </a:r>
          </a:p>
          <a:p>
            <a:pPr marL="68580" indent="0">
              <a:buNone/>
            </a:pPr>
            <a:endParaRPr lang="en-US" dirty="0"/>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685800" y="1066800"/>
            <a:ext cx="7329544" cy="799064"/>
          </a:xfrm>
        </p:spPr>
        <p:txBody>
          <a:bodyPr>
            <a:normAutofit fontScale="90000"/>
          </a:bodyPr>
          <a:lstStyle/>
          <a:p>
            <a:r>
              <a:rPr lang="en-US" sz="3200" dirty="0"/>
              <a:t>Now. . . what is your audience thinking?</a:t>
            </a:r>
          </a:p>
        </p:txBody>
      </p:sp>
    </p:spTree>
    <p:extLst>
      <p:ext uri="{BB962C8B-B14F-4D97-AF65-F5344CB8AC3E}">
        <p14:creationId xmlns:p14="http://schemas.microsoft.com/office/powerpoint/2010/main" val="16873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In this scenario your are competing with the audience’s strong emotional experiences (pathos).  Since your audience has to resolve these feelings of failure, it is up to you to provide an argument that </a:t>
            </a:r>
            <a:r>
              <a:rPr lang="en-US" b="1" dirty="0">
                <a:solidFill>
                  <a:srgbClr val="226CAA"/>
                </a:solidFill>
              </a:rPr>
              <a:t>shows</a:t>
            </a:r>
            <a:r>
              <a:rPr lang="en-US" dirty="0"/>
              <a:t> this diet will be different than the others.</a:t>
            </a:r>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fontScale="90000"/>
          </a:bodyPr>
          <a:lstStyle/>
          <a:p>
            <a:r>
              <a:rPr lang="en-US" sz="3200" dirty="0"/>
              <a:t>Deductive and Inductive Reasoning</a:t>
            </a:r>
          </a:p>
        </p:txBody>
      </p:sp>
    </p:spTree>
    <p:extLst>
      <p:ext uri="{BB962C8B-B14F-4D97-AF65-F5344CB8AC3E}">
        <p14:creationId xmlns:p14="http://schemas.microsoft.com/office/powerpoint/2010/main" val="72244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   It is difficult for a speaker to compete against a lifetime of beliefs and premises that have been previously formed by individual audience members.  So . . . </a:t>
            </a:r>
          </a:p>
          <a:p>
            <a:pPr marL="68580" indent="0">
              <a:buNone/>
            </a:pPr>
            <a:endParaRPr lang="en-US" dirty="0"/>
          </a:p>
          <a:p>
            <a:pPr marL="68580" indent="0">
              <a:buNone/>
            </a:pPr>
            <a:r>
              <a:rPr lang="en-US" dirty="0"/>
              <a:t>The answer is to use “commonplaces.”</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a:bodyPr>
          <a:lstStyle/>
          <a:p>
            <a:pPr marL="68580" indent="0"/>
            <a:r>
              <a:rPr lang="en-US" sz="2800" dirty="0"/>
              <a:t>How is this accomplished?</a:t>
            </a:r>
          </a:p>
        </p:txBody>
      </p:sp>
    </p:spTree>
    <p:extLst>
      <p:ext uri="{BB962C8B-B14F-4D97-AF65-F5344CB8AC3E}">
        <p14:creationId xmlns:p14="http://schemas.microsoft.com/office/powerpoint/2010/main" val="27260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2766510" cy="722864"/>
          </a:xfrm>
        </p:spPr>
        <p:txBody>
          <a:bodyPr/>
          <a:lstStyle/>
          <a:p>
            <a:r>
              <a:rPr lang="en-US" dirty="0"/>
              <a:t>Ethos is </a:t>
            </a:r>
          </a:p>
        </p:txBody>
      </p:sp>
      <p:sp>
        <p:nvSpPr>
          <p:cNvPr id="3" name="Content Placeholder 2"/>
          <p:cNvSpPr>
            <a:spLocks noGrp="1"/>
          </p:cNvSpPr>
          <p:nvPr>
            <p:ph idx="1"/>
          </p:nvPr>
        </p:nvSpPr>
        <p:spPr>
          <a:xfrm>
            <a:off x="1143000" y="1752600"/>
            <a:ext cx="6781800" cy="3962400"/>
          </a:xfrm>
        </p:spPr>
        <p:txBody>
          <a:bodyPr>
            <a:normAutofit/>
          </a:bodyPr>
          <a:lstStyle/>
          <a:p>
            <a:pPr marL="0" indent="0">
              <a:buNone/>
            </a:pPr>
            <a:r>
              <a:rPr lang="en-US" dirty="0"/>
              <a:t>. . . an </a:t>
            </a:r>
            <a:r>
              <a:rPr lang="en-US" b="1" dirty="0">
                <a:solidFill>
                  <a:srgbClr val="226CAA"/>
                </a:solidFill>
              </a:rPr>
              <a:t>ethical</a:t>
            </a:r>
            <a:r>
              <a:rPr lang="en-US" dirty="0"/>
              <a:t> appeal or a means to convince an audience of the author’s credibility or character.</a:t>
            </a:r>
          </a:p>
          <a:p>
            <a:pPr marL="0" indent="0">
              <a:buNone/>
            </a:pPr>
            <a:endParaRPr lang="en-US" dirty="0"/>
          </a:p>
          <a:p>
            <a:pPr marL="0" indent="0">
              <a:buNone/>
            </a:pPr>
            <a:r>
              <a:rPr lang="en-US" dirty="0"/>
              <a:t>. . . a reference to Aristotle and his “three artistic proofs.”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9060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981200"/>
            <a:ext cx="7262308" cy="3851429"/>
          </a:xfrm>
        </p:spPr>
        <p:txBody>
          <a:bodyPr/>
          <a:lstStyle/>
          <a:p>
            <a:pPr marL="68580" indent="0">
              <a:buNone/>
            </a:pPr>
            <a:r>
              <a:rPr lang="en-US" dirty="0"/>
              <a:t>  beliefs which represent </a:t>
            </a:r>
            <a:r>
              <a:rPr lang="en-US" b="1" dirty="0">
                <a:solidFill>
                  <a:srgbClr val="226CAA"/>
                </a:solidFill>
              </a:rPr>
              <a:t>shared</a:t>
            </a:r>
            <a:r>
              <a:rPr lang="en-US" dirty="0"/>
              <a:t> wisdom and are widely held by groups of people.</a:t>
            </a:r>
          </a:p>
          <a:p>
            <a:pPr marL="68580" indent="0">
              <a:buNone/>
            </a:pPr>
            <a:endParaRPr lang="en-US" dirty="0"/>
          </a:p>
          <a:p>
            <a:pPr marL="914400">
              <a:buClr>
                <a:srgbClr val="CC0099"/>
              </a:buClr>
            </a:pPr>
            <a:r>
              <a:rPr lang="en-US" dirty="0"/>
              <a:t>Family members</a:t>
            </a:r>
          </a:p>
          <a:p>
            <a:pPr marL="914400">
              <a:buClr>
                <a:srgbClr val="CC0099"/>
              </a:buClr>
            </a:pPr>
            <a:r>
              <a:rPr lang="en-US" dirty="0"/>
              <a:t>Organizations</a:t>
            </a:r>
          </a:p>
          <a:p>
            <a:pPr marL="914400">
              <a:buClr>
                <a:srgbClr val="CC0099"/>
              </a:buClr>
            </a:pPr>
            <a:r>
              <a:rPr lang="en-US" dirty="0"/>
              <a:t>Society in general</a:t>
            </a:r>
          </a:p>
          <a:p>
            <a:pPr marL="68580" indent="0">
              <a:buNone/>
            </a:pPr>
            <a:endParaRPr lang="en-US" dirty="0"/>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is</a:t>
            </a:r>
          </a:p>
        </p:txBody>
      </p:sp>
      <p:sp>
        <p:nvSpPr>
          <p:cNvPr id="5" name="Title 1"/>
          <p:cNvSpPr>
            <a:spLocks noGrp="1"/>
          </p:cNvSpPr>
          <p:nvPr>
            <p:ph type="title"/>
          </p:nvPr>
        </p:nvSpPr>
        <p:spPr>
          <a:xfrm>
            <a:off x="990600" y="1066800"/>
            <a:ext cx="7024744" cy="799064"/>
          </a:xfrm>
        </p:spPr>
        <p:txBody>
          <a:bodyPr>
            <a:normAutofit/>
          </a:bodyPr>
          <a:lstStyle/>
          <a:p>
            <a:r>
              <a:rPr lang="en-US" sz="3200" dirty="0"/>
              <a:t>Commonplaces are . . .</a:t>
            </a:r>
          </a:p>
        </p:txBody>
      </p:sp>
    </p:spTree>
    <p:extLst>
      <p:ext uri="{BB962C8B-B14F-4D97-AF65-F5344CB8AC3E}">
        <p14:creationId xmlns:p14="http://schemas.microsoft.com/office/powerpoint/2010/main" val="9944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162800" cy="3851429"/>
          </a:xfrm>
        </p:spPr>
        <p:txBody>
          <a:bodyPr/>
          <a:lstStyle/>
          <a:p>
            <a:pPr marL="68580" indent="0">
              <a:buNone/>
            </a:pPr>
            <a:r>
              <a:rPr lang="en-US" dirty="0"/>
              <a:t>Logos is also often used as a “subliminal” element to emulate or compete with facts that may not at first be apparent.  Media accomplishes this task through . . .</a:t>
            </a:r>
          </a:p>
          <a:p>
            <a:pPr marL="68580" indent="0">
              <a:buNone/>
            </a:pPr>
            <a:endParaRPr lang="en-US" sz="1000" dirty="0"/>
          </a:p>
          <a:p>
            <a:pPr lvl="1">
              <a:buClr>
                <a:srgbClr val="CC0099"/>
              </a:buClr>
            </a:pPr>
            <a:r>
              <a:rPr lang="en-US" dirty="0"/>
              <a:t>Using reverse imagery</a:t>
            </a:r>
          </a:p>
          <a:p>
            <a:pPr lvl="1">
              <a:buClr>
                <a:srgbClr val="CC0099"/>
              </a:buClr>
            </a:pPr>
            <a:r>
              <a:rPr lang="en-US" dirty="0"/>
              <a:t>Using letters to form an image</a:t>
            </a:r>
          </a:p>
          <a:p>
            <a:pPr lvl="1">
              <a:buClr>
                <a:srgbClr val="CC0099"/>
              </a:buClr>
            </a:pPr>
            <a:r>
              <a:rPr lang="en-US" dirty="0"/>
              <a:t>Using symbols to represent meaning</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a:t>
            </a:r>
          </a:p>
        </p:txBody>
      </p:sp>
      <p:sp>
        <p:nvSpPr>
          <p:cNvPr id="5" name="Title 4"/>
          <p:cNvSpPr>
            <a:spLocks noGrp="1"/>
          </p:cNvSpPr>
          <p:nvPr>
            <p:ph type="title"/>
          </p:nvPr>
        </p:nvSpPr>
        <p:spPr>
          <a:xfrm>
            <a:off x="1143000" y="990600"/>
            <a:ext cx="3762681" cy="570464"/>
          </a:xfrm>
        </p:spPr>
        <p:txBody>
          <a:bodyPr>
            <a:normAutofit fontScale="90000"/>
          </a:bodyPr>
          <a:lstStyle/>
          <a:p>
            <a:r>
              <a:rPr lang="en-US" dirty="0"/>
              <a:t>. . . in Media</a:t>
            </a:r>
          </a:p>
        </p:txBody>
      </p:sp>
    </p:spTree>
    <p:extLst>
      <p:ext uri="{BB962C8B-B14F-4D97-AF65-F5344CB8AC3E}">
        <p14:creationId xmlns:p14="http://schemas.microsoft.com/office/powerpoint/2010/main" val="2104225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48599"/>
            <a:ext cx="5029200" cy="2402410"/>
          </a:xfrm>
          <a:prstGeom prst="rect">
            <a:avLst/>
          </a:prstGeom>
        </p:spPr>
      </p:pic>
      <p:sp>
        <p:nvSpPr>
          <p:cNvPr id="6" name="Right Arrow 5"/>
          <p:cNvSpPr/>
          <p:nvPr/>
        </p:nvSpPr>
        <p:spPr>
          <a:xfrm>
            <a:off x="3429000" y="1642775"/>
            <a:ext cx="934065" cy="814057"/>
          </a:xfrm>
          <a:prstGeom prs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990600"/>
            <a:ext cx="5067300" cy="40538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450" y="1486596"/>
            <a:ext cx="778039" cy="11264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3465870"/>
            <a:ext cx="827944" cy="6489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87" y="4114799"/>
            <a:ext cx="2867025" cy="15906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6" y="4093390"/>
            <a:ext cx="2867025" cy="15906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7285" y="4114799"/>
            <a:ext cx="2867025" cy="159067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7103" y="3789594"/>
            <a:ext cx="3952875" cy="11525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7102" y="3795556"/>
            <a:ext cx="3952875" cy="1152525"/>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37101" y="3801474"/>
            <a:ext cx="3952875" cy="1152525"/>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3364" y="1258632"/>
            <a:ext cx="3142635" cy="4441591"/>
          </a:xfrm>
          <a:prstGeom prst="rect">
            <a:avLst/>
          </a:prstGeom>
        </p:spPr>
      </p:pic>
    </p:spTree>
    <p:extLst>
      <p:ext uri="{BB962C8B-B14F-4D97-AF65-F5344CB8AC3E}">
        <p14:creationId xmlns:p14="http://schemas.microsoft.com/office/powerpoint/2010/main" val="82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32" presetClass="emph" presetSubtype="0" fill="hold" grpId="1" nodeType="after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par>
                          <p:cTn id="19" fill="hold">
                            <p:stCondLst>
                              <p:cond delay="1500"/>
                            </p:stCondLst>
                            <p:childTnLst>
                              <p:par>
                                <p:cTn id="20" presetID="42" presetClass="exit" presetSubtype="0" fill="hold" grpId="2" nodeType="after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00"/>
                            </p:stCondLst>
                            <p:childTnLst>
                              <p:par>
                                <p:cTn id="53" presetID="26" presetClass="emph" presetSubtype="0" fill="hold" nodeType="afterEffect">
                                  <p:stCondLst>
                                    <p:cond delay="0"/>
                                  </p:stCondLst>
                                  <p:childTnLst>
                                    <p:animEffect transition="out" filter="fade">
                                      <p:cBhvr>
                                        <p:cTn id="54" dur="500" tmFilter="0, 0; .2, .5; .8, .5; 1, 0"/>
                                        <p:tgtEl>
                                          <p:spTgt spid="8"/>
                                        </p:tgtEl>
                                      </p:cBhvr>
                                    </p:animEffect>
                                    <p:animScale>
                                      <p:cBhvr>
                                        <p:cTn id="55" dur="250" autoRev="1" fill="hold"/>
                                        <p:tgtEl>
                                          <p:spTgt spid="8"/>
                                        </p:tgtEl>
                                      </p:cBhvr>
                                      <p:by x="105000" y="105000"/>
                                    </p:animScale>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1000"/>
                            </p:stCondLst>
                            <p:childTnLst>
                              <p:par>
                                <p:cTn id="60" presetID="32" presetClass="emph" presetSubtype="0" fill="hold" nodeType="afterEffect">
                                  <p:stCondLst>
                                    <p:cond delay="0"/>
                                  </p:stCondLst>
                                  <p:childTnLst>
                                    <p:animRot by="120000">
                                      <p:cBhvr>
                                        <p:cTn id="61" dur="100" fill="hold">
                                          <p:stCondLst>
                                            <p:cond delay="0"/>
                                          </p:stCondLst>
                                        </p:cTn>
                                        <p:tgtEl>
                                          <p:spTgt spid="9"/>
                                        </p:tgtEl>
                                        <p:attrNameLst>
                                          <p:attrName>r</p:attrName>
                                        </p:attrNameLst>
                                      </p:cBhvr>
                                    </p:animRot>
                                    <p:animRot by="-240000">
                                      <p:cBhvr>
                                        <p:cTn id="62" dur="200" fill="hold">
                                          <p:stCondLst>
                                            <p:cond delay="200"/>
                                          </p:stCondLst>
                                        </p:cTn>
                                        <p:tgtEl>
                                          <p:spTgt spid="9"/>
                                        </p:tgtEl>
                                        <p:attrNameLst>
                                          <p:attrName>r</p:attrName>
                                        </p:attrNameLst>
                                      </p:cBhvr>
                                    </p:animRot>
                                    <p:animRot by="240000">
                                      <p:cBhvr>
                                        <p:cTn id="63" dur="200" fill="hold">
                                          <p:stCondLst>
                                            <p:cond delay="400"/>
                                          </p:stCondLst>
                                        </p:cTn>
                                        <p:tgtEl>
                                          <p:spTgt spid="9"/>
                                        </p:tgtEl>
                                        <p:attrNameLst>
                                          <p:attrName>r</p:attrName>
                                        </p:attrNameLst>
                                      </p:cBhvr>
                                    </p:animRot>
                                    <p:animRot by="-240000">
                                      <p:cBhvr>
                                        <p:cTn id="64" dur="200" fill="hold">
                                          <p:stCondLst>
                                            <p:cond delay="600"/>
                                          </p:stCondLst>
                                        </p:cTn>
                                        <p:tgtEl>
                                          <p:spTgt spid="9"/>
                                        </p:tgtEl>
                                        <p:attrNameLst>
                                          <p:attrName>r</p:attrName>
                                        </p:attrNameLst>
                                      </p:cBhvr>
                                    </p:animRot>
                                    <p:animRot by="120000">
                                      <p:cBhvr>
                                        <p:cTn id="65" dur="200" fill="hold">
                                          <p:stCondLst>
                                            <p:cond delay="800"/>
                                          </p:stCondLst>
                                        </p:cTn>
                                        <p:tgtEl>
                                          <p:spTgt spid="9"/>
                                        </p:tgtEl>
                                        <p:attrNameLst>
                                          <p:attrName>r</p:attrName>
                                        </p:attrNameLst>
                                      </p:cBhvr>
                                    </p:animRot>
                                  </p:childTnLst>
                                </p:cTn>
                              </p:par>
                            </p:childTnLst>
                          </p:cTn>
                        </p:par>
                        <p:par>
                          <p:cTn id="66" fill="hold">
                            <p:stCondLst>
                              <p:cond delay="2000"/>
                            </p:stCondLst>
                            <p:childTnLst>
                              <p:par>
                                <p:cTn id="67" presetID="21" presetClass="exit" presetSubtype="1" fill="hold" nodeType="afterEffect">
                                  <p:stCondLst>
                                    <p:cond delay="0"/>
                                  </p:stCondLst>
                                  <p:childTnLst>
                                    <p:animEffect transition="out" filter="wheel(1)">
                                      <p:cBhvr>
                                        <p:cTn id="68" dur="2000"/>
                                        <p:tgtEl>
                                          <p:spTgt spid="9"/>
                                        </p:tgtEl>
                                      </p:cBhvr>
                                    </p:animEffect>
                                    <p:set>
                                      <p:cBhvr>
                                        <p:cTn id="69" dur="1" fill="hold">
                                          <p:stCondLst>
                                            <p:cond delay="1999"/>
                                          </p:stCondLst>
                                        </p:cTn>
                                        <p:tgtEl>
                                          <p:spTgt spid="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xit" presetSubtype="32" fill="hold" nodeType="clickEffect">
                                  <p:stCondLst>
                                    <p:cond delay="0"/>
                                  </p:stCondLst>
                                  <p:childTnLst>
                                    <p:animEffect transition="out" filter="circle(out)">
                                      <p:cBhvr>
                                        <p:cTn id="73" dur="2000"/>
                                        <p:tgtEl>
                                          <p:spTgt spid="7"/>
                                        </p:tgtEl>
                                      </p:cBhvr>
                                    </p:animEffect>
                                    <p:set>
                                      <p:cBhvr>
                                        <p:cTn id="74" dur="1" fill="hold">
                                          <p:stCondLst>
                                            <p:cond delay="1999"/>
                                          </p:stCondLst>
                                        </p:cTn>
                                        <p:tgtEl>
                                          <p:spTgt spid="7"/>
                                        </p:tgtEl>
                                        <p:attrNameLst>
                                          <p:attrName>style.visibility</p:attrName>
                                        </p:attrNameLst>
                                      </p:cBhvr>
                                      <p:to>
                                        <p:strVal val="hidden"/>
                                      </p:to>
                                    </p:set>
                                  </p:childTnLst>
                                </p:cTn>
                              </p:par>
                            </p:childTnLst>
                          </p:cTn>
                        </p:par>
                        <p:par>
                          <p:cTn id="75" fill="hold">
                            <p:stCondLst>
                              <p:cond delay="2000"/>
                            </p:stCondLst>
                            <p:childTnLst>
                              <p:par>
                                <p:cTn id="76" presetID="2" presetClass="entr" presetSubtype="4" fill="hold" nodeType="after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par>
                                <p:cTn id="85" presetID="16" presetClass="entr" presetSubtype="21"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arn(inVertical)">
                                      <p:cBhvr>
                                        <p:cTn id="87" dur="500"/>
                                        <p:tgtEl>
                                          <p:spTgt spid="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
                                        </p:tgtEl>
                                      </p:cBhvr>
                                    </p:animEffect>
                                    <p:set>
                                      <p:cBhvr>
                                        <p:cTn id="92" dur="1" fill="hold">
                                          <p:stCondLst>
                                            <p:cond delay="499"/>
                                          </p:stCondLst>
                                        </p:cTn>
                                        <p:tgtEl>
                                          <p:spTgt spid="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childTnLst>
                          </p:cTn>
                        </p:par>
                        <p:par>
                          <p:cTn id="101" fill="hold">
                            <p:stCondLst>
                              <p:cond delay="500"/>
                            </p:stCondLst>
                            <p:childTnLst>
                              <p:par>
                                <p:cTn id="102" presetID="42" presetClass="entr" presetSubtype="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13"/>
                                        </p:tgtEl>
                                        <p:attrNameLst>
                                          <p:attrName>style.visibility</p:attrName>
                                        </p:attrNameLst>
                                      </p:cBhvr>
                                      <p:to>
                                        <p:strVal val="hidden"/>
                                      </p:to>
                                    </p:set>
                                  </p:childTnLst>
                                </p:cTn>
                              </p:par>
                            </p:childTnLst>
                          </p:cTn>
                        </p:par>
                        <p:par>
                          <p:cTn id="127" fill="hold">
                            <p:stCondLst>
                              <p:cond delay="0"/>
                            </p:stCondLst>
                            <p:childTnLst>
                              <p:par>
                                <p:cTn id="128" presetID="22" presetClass="entr" presetSubtype="4" fill="hold" nodeType="after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wipe(down)">
                                      <p:cBhvr>
                                        <p:cTn id="1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300" dirty="0">
                <a:latin typeface="Bookman Old Style" pitchFamily="18" charset="0"/>
              </a:rPr>
              <a:t>However, although private final demand, output, and employment have indeed been growing for more than a year, the pace of that growth recently appears somewhat less vigorous than we expected. Notably, </a:t>
            </a:r>
            <a:r>
              <a:rPr lang="en-US" sz="1300" u="heavy" dirty="0">
                <a:uFill>
                  <a:solidFill>
                    <a:srgbClr val="CC0099"/>
                  </a:solidFill>
                </a:uFill>
                <a:latin typeface="Bookman Old Style" pitchFamily="18" charset="0"/>
              </a:rPr>
              <a:t>since stabilizing in mid-2009, real household spending in the United States has grown in the range of 1 to 2 percent at annual rates</a:t>
            </a:r>
            <a:r>
              <a:rPr lang="en-US" sz="1300" dirty="0">
                <a:latin typeface="Bookman Old Style" pitchFamily="18" charset="0"/>
              </a:rPr>
              <a:t>, a relatively modest pace. Households' caution is understandable. Importantly, the painfully slow recovery in the labor market has restrained growth in labor income, raised uncertainty about job security and prospects, and damped confidence. Also, although consumer credit shows some signs of thawing, responses to our Senior Loan Officer Opinion Survey on Bank Lending Practices suggest that lending standards to households generally remain tight.</a:t>
            </a:r>
            <a:endParaRPr lang="en-US" sz="1300" dirty="0">
              <a:solidFill>
                <a:schemeClr val="tx1"/>
              </a:solidFill>
              <a:uFill>
                <a:solidFill>
                  <a:srgbClr val="CC0099"/>
                </a:solidFill>
              </a:uFill>
              <a:latin typeface="Bookman Old Style" pitchFamily="18" charset="0"/>
              <a:ea typeface="Adobe Fangsong Std R" pitchFamily="18" charset="-128"/>
              <a:cs typeface="Adobe Arabic" pitchFamily="18" charset="-78"/>
            </a:endParaRP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“The Economic Outlook and Monetary Policy”</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Ben Bernanke</a:t>
            </a:r>
          </a:p>
          <a:p>
            <a:pPr algn="ctr"/>
            <a:r>
              <a:rPr lang="en-US" dirty="0"/>
              <a:t>August 27, 2010</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Example</a:t>
            </a:r>
          </a:p>
        </p:txBody>
      </p:sp>
      <p:cxnSp>
        <p:nvCxnSpPr>
          <p:cNvPr id="8" name="Straight Connector 7"/>
          <p:cNvCxnSpPr/>
          <p:nvPr/>
        </p:nvCxnSpPr>
        <p:spPr>
          <a:xfrm>
            <a:off x="4724400" y="16002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35052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53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400" u="heavy" dirty="0">
                <a:uFill>
                  <a:solidFill>
                    <a:srgbClr val="CC0099"/>
                  </a:solidFill>
                </a:uFill>
                <a:latin typeface="Bookman Old Style" pitchFamily="18" charset="0"/>
              </a:rPr>
              <a:t>Two major studies </a:t>
            </a:r>
            <a:r>
              <a:rPr lang="en-US" sz="1400" dirty="0">
                <a:latin typeface="Bookman Old Style" pitchFamily="18" charset="0"/>
              </a:rPr>
              <a:t>from military intelligence experts have warned our leaders about the dangerous national security implications of the climate crisis, including the possibility of hundreds of millions of climate refugees destabilizing nations around the world. Just two days ago, 27 senior statesmen and retired military leaders warned of the national security threat from an “energy tsunami” that would be triggered by a loss of our access to foreign oil. Meanwhile, the war in Iraq continues, and now the war in Afghanistan appears to be getting worse. </a:t>
            </a:r>
            <a:endParaRPr lang="en-US" sz="1400" dirty="0">
              <a:solidFill>
                <a:schemeClr val="tx1"/>
              </a:solidFill>
              <a:uFill>
                <a:solidFill>
                  <a:srgbClr val="CC0099"/>
                </a:solidFill>
              </a:uFill>
              <a:latin typeface="Bookman Old Style" pitchFamily="18" charset="0"/>
              <a:ea typeface="Adobe Fangsong Std R" pitchFamily="18" charset="-128"/>
              <a:cs typeface="Adobe Arabic" pitchFamily="18" charset="-78"/>
            </a:endParaRP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“A Generational Challenge to Repower America”</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Al Gore</a:t>
            </a:r>
          </a:p>
          <a:p>
            <a:pPr algn="ctr"/>
            <a:r>
              <a:rPr lang="en-US" dirty="0"/>
              <a:t>July 17, 2008</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Example</a:t>
            </a:r>
          </a:p>
        </p:txBody>
      </p:sp>
      <p:cxnSp>
        <p:nvCxnSpPr>
          <p:cNvPr id="8" name="Straight Connector 7"/>
          <p:cNvCxnSpPr/>
          <p:nvPr/>
        </p:nvCxnSpPr>
        <p:spPr>
          <a:xfrm>
            <a:off x="4724400" y="13716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34290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08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w="19050">
            <a:solidFill>
              <a:schemeClr val="accent5">
                <a:lumMod val="75000"/>
              </a:schemeClr>
            </a:solidFill>
          </a:ln>
        </p:spPr>
        <p:txBody>
          <a:bodyPr>
            <a:noAutofit/>
          </a:bodyPr>
          <a:lstStyle/>
          <a:p>
            <a:pPr marL="68580" indent="0">
              <a:buNone/>
            </a:pPr>
            <a:r>
              <a:rPr lang="en-US" sz="1400" dirty="0">
                <a:latin typeface="Bookman Old Style" pitchFamily="18" charset="0"/>
              </a:rPr>
              <a:t>   Apple has come down from $363 in February to $316 Monday. Furthermore, that masks the fact that the company is sitting on a ton of net cash. At the end of the last quarter, cash, securities and other liquid assets exceeded liabilities by $51 billion, or around $55 a share. This may top $60 by the end of this quarter.</a:t>
            </a:r>
          </a:p>
          <a:p>
            <a:pPr marL="68580" indent="0">
              <a:buNone/>
            </a:pPr>
            <a:r>
              <a:rPr lang="en-US" sz="1400" dirty="0">
                <a:latin typeface="Bookman Old Style" pitchFamily="18" charset="0"/>
              </a:rPr>
              <a:t>   So the cash-free stock price — the enterprise value of the business — may only be around $260.</a:t>
            </a:r>
          </a:p>
          <a:p>
            <a:pPr marL="68580" indent="0">
              <a:buNone/>
            </a:pPr>
            <a:r>
              <a:rPr lang="en-US" sz="1400" dirty="0">
                <a:latin typeface="Bookman Old Style" pitchFamily="18" charset="0"/>
              </a:rPr>
              <a:t>   That’s barely 10 times forecast earnings of $25 for the fiscal year ending in September. It’s just nine times next year’s forecast earnings. And it’s only around 2.3 times this year’s sales.</a:t>
            </a:r>
          </a:p>
        </p:txBody>
      </p:sp>
      <p:sp>
        <p:nvSpPr>
          <p:cNvPr id="4" name="Title 3"/>
          <p:cNvSpPr>
            <a:spLocks noGrp="1"/>
          </p:cNvSpPr>
          <p:nvPr>
            <p:ph type="title"/>
          </p:nvPr>
        </p:nvSpPr>
        <p:spPr>
          <a:xfrm>
            <a:off x="4682067" y="1143000"/>
            <a:ext cx="3304572" cy="1219199"/>
          </a:xfrm>
        </p:spPr>
        <p:txBody>
          <a:bodyPr>
            <a:normAutofit/>
          </a:bodyPr>
          <a:lstStyle/>
          <a:p>
            <a:r>
              <a:rPr lang="en-US" sz="2000" dirty="0">
                <a:solidFill>
                  <a:srgbClr val="226CAA"/>
                </a:solidFill>
              </a:rPr>
              <a:t>“Is Apple Becoming a Value Stock”</a:t>
            </a:r>
          </a:p>
        </p:txBody>
      </p:sp>
      <p:sp>
        <p:nvSpPr>
          <p:cNvPr id="6" name="Text Placeholder 5"/>
          <p:cNvSpPr>
            <a:spLocks noGrp="1"/>
          </p:cNvSpPr>
          <p:nvPr>
            <p:ph type="body" sz="half" idx="2"/>
          </p:nvPr>
        </p:nvSpPr>
        <p:spPr>
          <a:xfrm>
            <a:off x="4648200" y="2743200"/>
            <a:ext cx="3298784" cy="1517904"/>
          </a:xfrm>
        </p:spPr>
        <p:txBody>
          <a:bodyPr/>
          <a:lstStyle/>
          <a:p>
            <a:pPr algn="ctr"/>
            <a:r>
              <a:rPr lang="en-US" dirty="0"/>
              <a:t>Brent </a:t>
            </a:r>
            <a:r>
              <a:rPr lang="en-US" dirty="0" err="1"/>
              <a:t>Arrends</a:t>
            </a:r>
            <a:endParaRPr lang="en-US" dirty="0"/>
          </a:p>
          <a:p>
            <a:pPr algn="ctr"/>
            <a:r>
              <a:rPr lang="en-US" dirty="0"/>
              <a:t>July 17, 2008</a:t>
            </a:r>
          </a:p>
        </p:txBody>
      </p:sp>
      <p:sp>
        <p:nvSpPr>
          <p:cNvPr id="7" name="Title 1"/>
          <p:cNvSpPr txBox="1">
            <a:spLocks/>
          </p:cNvSpPr>
          <p:nvPr/>
        </p:nvSpPr>
        <p:spPr>
          <a:xfrm>
            <a:off x="4648200" y="0"/>
            <a:ext cx="3505200" cy="6858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Logos Example</a:t>
            </a:r>
          </a:p>
        </p:txBody>
      </p:sp>
      <p:cxnSp>
        <p:nvCxnSpPr>
          <p:cNvPr id="8" name="Straight Connector 7"/>
          <p:cNvCxnSpPr/>
          <p:nvPr/>
        </p:nvCxnSpPr>
        <p:spPr>
          <a:xfrm>
            <a:off x="4724400" y="1600200"/>
            <a:ext cx="3352800" cy="0"/>
          </a:xfrm>
          <a:prstGeom prst="line">
            <a:avLst/>
          </a:prstGeom>
          <a:ln w="28575">
            <a:solidFill>
              <a:srgbClr val="CC0099"/>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3429000"/>
            <a:ext cx="3352800" cy="0"/>
          </a:xfrm>
          <a:prstGeom prst="line">
            <a:avLst/>
          </a:prstGeom>
          <a:ln w="28575">
            <a:solidFill>
              <a:srgbClr val="CC00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97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762125"/>
            <a:ext cx="5715000" cy="3333750"/>
          </a:xfrm>
          <a:prstGeom prst="rect">
            <a:avLst/>
          </a:prstGeom>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Pathos, Logos</a:t>
            </a:r>
          </a:p>
        </p:txBody>
      </p:sp>
    </p:spTree>
    <p:extLst>
      <p:ext uri="{BB962C8B-B14F-4D97-AF65-F5344CB8AC3E}">
        <p14:creationId xmlns:p14="http://schemas.microsoft.com/office/powerpoint/2010/main" val="3886273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43492" y="990600"/>
            <a:ext cx="6777317" cy="4842029"/>
          </a:xfrm>
        </p:spPr>
        <p:txBody>
          <a:bodyPr>
            <a:normAutofit/>
          </a:bodyPr>
          <a:lstStyle/>
          <a:p>
            <a:pPr marL="68580" indent="0">
              <a:buNone/>
            </a:pPr>
            <a:r>
              <a:rPr lang="en-US" sz="2000" dirty="0"/>
              <a:t>Although we have looked at Ethos, Pathos, and Logos used as separate elements,  they rarely are independent of each other.  Contrary to what has been presented as examples, the three bodies work together to persuade audiences to form opinions and/or move to action.</a:t>
            </a:r>
            <a:br>
              <a:rPr lang="en-US" sz="2000" dirty="0"/>
            </a:br>
            <a:br>
              <a:rPr lang="en-US" sz="2000" dirty="0"/>
            </a:br>
            <a:r>
              <a:rPr lang="en-US" sz="2000" dirty="0"/>
              <a:t>Next is an example of how Ethos, Pathos, and Logos work together in George W. Bush’s “Presidential Nomination Acceptance Speech.”</a:t>
            </a:r>
            <a:br>
              <a:rPr lang="en-US" dirty="0"/>
            </a:br>
            <a:endParaRPr lang="en-US" dirty="0"/>
          </a:p>
          <a:p>
            <a:pPr marL="1394460" lvl="4" indent="-342900">
              <a:buClr>
                <a:srgbClr val="CC0099"/>
              </a:buClr>
            </a:pPr>
            <a:r>
              <a:rPr lang="en-US" dirty="0"/>
              <a:t>Ethos elements are in </a:t>
            </a:r>
            <a:r>
              <a:rPr lang="en-US" b="1" dirty="0">
                <a:solidFill>
                  <a:srgbClr val="226CAA"/>
                </a:solidFill>
              </a:rPr>
              <a:t>blue</a:t>
            </a:r>
          </a:p>
          <a:p>
            <a:pPr marL="1394460" lvl="4" indent="-342900">
              <a:buClr>
                <a:srgbClr val="CC0099"/>
              </a:buClr>
            </a:pPr>
            <a:r>
              <a:rPr lang="en-US" dirty="0"/>
              <a:t>Pathos elements are in </a:t>
            </a:r>
            <a:r>
              <a:rPr lang="en-US" b="1" dirty="0">
                <a:solidFill>
                  <a:schemeClr val="accent3">
                    <a:lumMod val="50000"/>
                  </a:schemeClr>
                </a:solidFill>
              </a:rPr>
              <a:t>brown</a:t>
            </a:r>
          </a:p>
          <a:p>
            <a:pPr marL="1394460" lvl="4" indent="-342900">
              <a:buClr>
                <a:srgbClr val="CC0099"/>
              </a:buClr>
            </a:pPr>
            <a:r>
              <a:rPr lang="en-US" dirty="0"/>
              <a:t>Logos elements are in </a:t>
            </a:r>
            <a:r>
              <a:rPr lang="en-US" b="1" dirty="0">
                <a:solidFill>
                  <a:srgbClr val="CC0099"/>
                </a:solidFill>
              </a:rPr>
              <a:t>pink</a:t>
            </a:r>
          </a:p>
        </p:txBody>
      </p:sp>
      <p:sp>
        <p:nvSpPr>
          <p:cNvPr id="7" name="Title 1"/>
          <p:cNvSpPr txBox="1">
            <a:spLocks/>
          </p:cNvSpPr>
          <p:nvPr/>
        </p:nvSpPr>
        <p:spPr>
          <a:xfrm>
            <a:off x="4648200" y="0"/>
            <a:ext cx="3505200" cy="609600"/>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Pathos, Logos</a:t>
            </a:r>
          </a:p>
        </p:txBody>
      </p:sp>
    </p:spTree>
    <p:extLst>
      <p:ext uri="{BB962C8B-B14F-4D97-AF65-F5344CB8AC3E}">
        <p14:creationId xmlns:p14="http://schemas.microsoft.com/office/powerpoint/2010/main" val="344316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5410200"/>
          </a:xfrm>
          <a:ln w="19050">
            <a:solidFill>
              <a:schemeClr val="accent5">
                <a:lumMod val="75000"/>
              </a:schemeClr>
            </a:solidFill>
          </a:ln>
        </p:spPr>
        <p:txBody>
          <a:bodyPr>
            <a:normAutofit fontScale="25000" lnSpcReduction="20000"/>
          </a:bodyPr>
          <a:lstStyle/>
          <a:p>
            <a:pPr marL="68580" indent="0" algn="ctr">
              <a:buNone/>
            </a:pPr>
            <a:r>
              <a:rPr lang="en-US" sz="4300" dirty="0">
                <a:solidFill>
                  <a:schemeClr val="tx1"/>
                </a:solidFill>
                <a:latin typeface="Bookman Old Style" pitchFamily="18" charset="0"/>
              </a:rPr>
              <a:t>Nomination Acceptance Address</a:t>
            </a:r>
            <a:br>
              <a:rPr lang="en-US" sz="4300" dirty="0">
                <a:solidFill>
                  <a:schemeClr val="tx1"/>
                </a:solidFill>
                <a:latin typeface="Bookman Old Style" pitchFamily="18" charset="0"/>
              </a:rPr>
            </a:br>
            <a:r>
              <a:rPr lang="en-US" sz="4300" dirty="0">
                <a:solidFill>
                  <a:schemeClr val="tx1"/>
                </a:solidFill>
                <a:latin typeface="Bookman Old Style" pitchFamily="18" charset="0"/>
              </a:rPr>
              <a:t>By George W. Bush  August 18, 1988</a:t>
            </a:r>
          </a:p>
          <a:p>
            <a:pPr marL="68580" indent="0">
              <a:buNone/>
            </a:pPr>
            <a:br>
              <a:rPr lang="en-US" sz="3700" dirty="0">
                <a:solidFill>
                  <a:srgbClr val="226CAA"/>
                </a:solidFill>
                <a:latin typeface="Bookman Old Style" pitchFamily="18" charset="0"/>
              </a:rPr>
            </a:br>
            <a:r>
              <a:rPr lang="en-US" sz="4200" dirty="0">
                <a:solidFill>
                  <a:srgbClr val="226CAA"/>
                </a:solidFill>
                <a:latin typeface="Bookman Old Style" pitchFamily="18" charset="0"/>
              </a:rPr>
              <a:t>My friends, eight years ago this economy was flat on its back -- intensive care. We came in and gave it emergency treatment: Got the temperature down by lowering regulation, got the blood pressure down when we lowered taxes. Pretty soon the patient was up, back on his feet, and stronger than ever.</a:t>
            </a:r>
          </a:p>
          <a:p>
            <a:pPr marL="68580" indent="0">
              <a:buNone/>
            </a:pPr>
            <a:endParaRPr lang="en-US" sz="4200" dirty="0">
              <a:latin typeface="Bookman Old Style" pitchFamily="18" charset="0"/>
            </a:endParaRPr>
          </a:p>
          <a:p>
            <a:pPr marL="68580" indent="0">
              <a:buNone/>
            </a:pPr>
            <a:r>
              <a:rPr lang="en-US" sz="4200" dirty="0">
                <a:latin typeface="Bookman Old Style" pitchFamily="18" charset="0"/>
              </a:rPr>
              <a:t>And now who do we hear knocking on the door but the doctors who made him sick. And they're telling us to put them in charge of the case again.  My friends, they're lucky we don't hit them with a malpractice suit!</a:t>
            </a:r>
          </a:p>
          <a:p>
            <a:pPr marL="68580" indent="0">
              <a:buNone/>
            </a:pPr>
            <a:endParaRPr lang="en-US" sz="4200" dirty="0">
              <a:solidFill>
                <a:srgbClr val="226CAA"/>
              </a:solidFill>
              <a:latin typeface="Bookman Old Style" pitchFamily="18" charset="0"/>
            </a:endParaRPr>
          </a:p>
          <a:p>
            <a:pPr marL="68580" indent="0">
              <a:buNone/>
            </a:pPr>
            <a:r>
              <a:rPr lang="en-US" sz="4200" dirty="0">
                <a:solidFill>
                  <a:srgbClr val="226CAA"/>
                </a:solidFill>
                <a:latin typeface="Bookman Old Style" pitchFamily="18" charset="0"/>
              </a:rPr>
              <a:t>We've created seventeen million new jobs in the past five years -- more than twice as many as Europe and Japan combined. And they're good jobs. </a:t>
            </a:r>
            <a:r>
              <a:rPr lang="en-US" sz="4200" dirty="0">
                <a:solidFill>
                  <a:schemeClr val="accent3">
                    <a:lumMod val="50000"/>
                  </a:schemeClr>
                </a:solidFill>
                <a:latin typeface="Bookman Old Style" pitchFamily="18" charset="0"/>
              </a:rPr>
              <a:t>The majority of them created in the past six years paid an average of more than $22,000 a year. </a:t>
            </a:r>
            <a:r>
              <a:rPr lang="en-US" sz="4200" dirty="0">
                <a:latin typeface="Bookman Old Style" pitchFamily="18" charset="0"/>
              </a:rPr>
              <a:t>Someone better take 'a message to Michael': Tell him we've been creating good jobs at good wages. The fact is, they talk -- we deliver. They promise -- we perform.</a:t>
            </a:r>
          </a:p>
          <a:p>
            <a:pPr marL="68580" indent="0">
              <a:buNone/>
            </a:pPr>
            <a:endParaRPr lang="en-US" sz="4200" dirty="0">
              <a:solidFill>
                <a:srgbClr val="CC0099"/>
              </a:solidFill>
              <a:latin typeface="Bookman Old Style" pitchFamily="18" charset="0"/>
            </a:endParaRPr>
          </a:p>
          <a:p>
            <a:pPr marL="68580" indent="0">
              <a:buNone/>
            </a:pPr>
            <a:r>
              <a:rPr lang="en-US" sz="4200" dirty="0">
                <a:solidFill>
                  <a:srgbClr val="CC0099"/>
                </a:solidFill>
                <a:latin typeface="Bookman Old Style" pitchFamily="18" charset="0"/>
              </a:rPr>
              <a:t>There are millions of young Americans in their 20's who barely remember the days of gas lines and unemployment lines. Now they're marrying and starting careers. To those young people I say " You have the opportunity you deserve -- and I'm not going to let them take it away from you."</a:t>
            </a:r>
          </a:p>
          <a:p>
            <a:pPr marL="68580" indent="0">
              <a:buNone/>
            </a:pPr>
            <a:endParaRPr lang="en-US" sz="4200" dirty="0">
              <a:solidFill>
                <a:srgbClr val="CC0099"/>
              </a:solidFill>
              <a:latin typeface="Bookman Old Style" pitchFamily="18" charset="0"/>
            </a:endParaRPr>
          </a:p>
          <a:p>
            <a:pPr marL="68580" indent="0">
              <a:buNone/>
            </a:pPr>
            <a:r>
              <a:rPr lang="en-US" sz="4200" dirty="0">
                <a:solidFill>
                  <a:srgbClr val="CC0099"/>
                </a:solidFill>
                <a:latin typeface="Bookman Old Style" pitchFamily="18" charset="0"/>
              </a:rPr>
              <a:t>There are millions of older Americans who were brutalized by inflation. </a:t>
            </a:r>
            <a:r>
              <a:rPr lang="en-US" sz="4200" dirty="0">
                <a:solidFill>
                  <a:srgbClr val="226CAA"/>
                </a:solidFill>
                <a:latin typeface="Bookman Old Style" pitchFamily="18" charset="0"/>
              </a:rPr>
              <a:t>We arrested it -- and we're not going to let it out on furlough. We're going to keep the social security trust fund sound, and out of reach of the big spenders. To America's elderly I say, "Once again you have the security that is your right -- and I'm not going to let them take it away from you."</a:t>
            </a:r>
          </a:p>
          <a:p>
            <a:pPr marL="68580" indent="0">
              <a:buNone/>
            </a:pPr>
            <a:endParaRPr lang="en-US" sz="4200" dirty="0">
              <a:latin typeface="Bookman Old Style" pitchFamily="18" charset="0"/>
            </a:endParaRPr>
          </a:p>
          <a:p>
            <a:pPr marL="68580" indent="0">
              <a:buNone/>
            </a:pPr>
            <a:r>
              <a:rPr lang="en-US" sz="4200" dirty="0">
                <a:latin typeface="Bookman Old Style" pitchFamily="18" charset="0"/>
              </a:rPr>
              <a:t>I know the liberal democrats are worried about the economy. They're worried it's going to remain strong. And they're right, it is. With the right leadership.  But let's be frank. Things aren't perfect in this country. There are people who haven't tasted the fruits of the expansion. I've talked to farmers about the bills they can't pay. I've been to the factories that feel the strain of change. I've seen the urban children who play amidst the shattered glass and shattered lives. And there are the homeless. And you know, it doesn't do any good to debate endlessly which policy mistake of the '70's is responsible. They're there. We have to help them.</a:t>
            </a:r>
          </a:p>
          <a:p>
            <a:pPr marL="68580" indent="0">
              <a:buNone/>
            </a:pPr>
            <a:endParaRPr lang="en-US" dirty="0"/>
          </a:p>
        </p:txBody>
      </p:sp>
      <p:sp>
        <p:nvSpPr>
          <p:cNvPr id="4" name="TextBox 3"/>
          <p:cNvSpPr txBox="1"/>
          <p:nvPr/>
        </p:nvSpPr>
        <p:spPr>
          <a:xfrm>
            <a:off x="1219200" y="563377"/>
            <a:ext cx="2514600" cy="307777"/>
          </a:xfrm>
          <a:prstGeom prst="rect">
            <a:avLst/>
          </a:prstGeom>
          <a:noFill/>
        </p:spPr>
        <p:txBody>
          <a:bodyPr wrap="square" rtlCol="0">
            <a:spAutoFit/>
          </a:bodyPr>
          <a:lstStyle/>
          <a:p>
            <a:r>
              <a:rPr lang="en-US" sz="1400" b="1" dirty="0">
                <a:solidFill>
                  <a:srgbClr val="226CAA"/>
                </a:solidFill>
                <a:latin typeface="Bookman Old Style" pitchFamily="18" charset="0"/>
              </a:rPr>
              <a:t>Ethos</a:t>
            </a:r>
            <a:r>
              <a:rPr lang="en-US" sz="1400" dirty="0">
                <a:latin typeface="Bookman Old Style" pitchFamily="18" charset="0"/>
              </a:rPr>
              <a:t>, </a:t>
            </a:r>
            <a:r>
              <a:rPr lang="en-US" sz="1400" b="1" dirty="0">
                <a:solidFill>
                  <a:schemeClr val="accent3">
                    <a:lumMod val="50000"/>
                  </a:schemeClr>
                </a:solidFill>
                <a:latin typeface="Bookman Old Style" pitchFamily="18" charset="0"/>
              </a:rPr>
              <a:t>Pathos</a:t>
            </a:r>
            <a:r>
              <a:rPr lang="en-US" sz="1400" dirty="0">
                <a:latin typeface="Bookman Old Style" pitchFamily="18" charset="0"/>
              </a:rPr>
              <a:t>, </a:t>
            </a:r>
            <a:r>
              <a:rPr lang="en-US" sz="1400" b="1" dirty="0">
                <a:solidFill>
                  <a:srgbClr val="CC0099"/>
                </a:solidFill>
                <a:latin typeface="Bookman Old Style" pitchFamily="18" charset="0"/>
              </a:rPr>
              <a:t>Logos</a:t>
            </a:r>
          </a:p>
        </p:txBody>
      </p:sp>
      <p:sp>
        <p:nvSpPr>
          <p:cNvPr id="8" name="Title 1"/>
          <p:cNvSpPr txBox="1">
            <a:spLocks/>
          </p:cNvSpPr>
          <p:nvPr/>
        </p:nvSpPr>
        <p:spPr>
          <a:xfrm>
            <a:off x="4648200" y="0"/>
            <a:ext cx="3505200" cy="609600"/>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Pathos, Legos</a:t>
            </a:r>
          </a:p>
        </p:txBody>
      </p:sp>
    </p:spTree>
    <p:extLst>
      <p:ext uri="{BB962C8B-B14F-4D97-AF65-F5344CB8AC3E}">
        <p14:creationId xmlns:p14="http://schemas.microsoft.com/office/powerpoint/2010/main" val="901790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War is not a Computer Game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10871"/>
            <a:ext cx="2857500" cy="3962400"/>
          </a:xfrm>
          <a:prstGeom prst="rect">
            <a:avLst/>
          </a:prstGeom>
        </p:spPr>
      </p:pic>
    </p:spTree>
    <p:extLst>
      <p:ext uri="{BB962C8B-B14F-4D97-AF65-F5344CB8AC3E}">
        <p14:creationId xmlns:p14="http://schemas.microsoft.com/office/powerpoint/2010/main" val="352570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6777317" cy="4419600"/>
          </a:xfrm>
        </p:spPr>
        <p:txBody>
          <a:bodyPr>
            <a:normAutofit/>
          </a:bodyPr>
          <a:lstStyle/>
          <a:p>
            <a:pPr marL="68580" indent="0">
              <a:buNone/>
            </a:pPr>
            <a:r>
              <a:rPr lang="en-US" dirty="0"/>
              <a:t>The Greek word for character, “ethos” can be developed by . . .</a:t>
            </a:r>
          </a:p>
          <a:p>
            <a:pPr marL="68580" indent="0">
              <a:buNone/>
            </a:pPr>
            <a:endParaRPr lang="en-US" dirty="0"/>
          </a:p>
          <a:p>
            <a:pPr>
              <a:buClr>
                <a:srgbClr val="CC0099"/>
              </a:buClr>
            </a:pPr>
            <a:r>
              <a:rPr lang="en-US" dirty="0"/>
              <a:t>choosing contextual words that are appropriate for the audience and topic.</a:t>
            </a:r>
          </a:p>
          <a:p>
            <a:pPr>
              <a:buClr>
                <a:srgbClr val="CC0099"/>
              </a:buClr>
            </a:pPr>
            <a:r>
              <a:rPr lang="en-US" dirty="0"/>
              <a:t>introducing your expertise</a:t>
            </a:r>
          </a:p>
          <a:p>
            <a:pPr>
              <a:buClr>
                <a:srgbClr val="CC0099"/>
              </a:buClr>
            </a:pPr>
            <a:r>
              <a:rPr lang="en-US" dirty="0"/>
              <a:t>using correct grammar and syntax</a:t>
            </a:r>
          </a:p>
          <a:p>
            <a:pPr>
              <a:buClr>
                <a:srgbClr val="CC0099"/>
              </a:buClr>
            </a:pPr>
            <a:r>
              <a:rPr lang="en-US" dirty="0"/>
              <a:t>choosing words that are appropriate for your audience</a:t>
            </a:r>
          </a:p>
          <a:p>
            <a:pPr>
              <a:buClr>
                <a:srgbClr val="CC0099"/>
              </a:buClr>
            </a:pPr>
            <a:r>
              <a:rPr lang="en-US" dirty="0"/>
              <a:t>being fair and unbiased</a:t>
            </a:r>
          </a:p>
        </p:txBody>
      </p:sp>
      <p:sp>
        <p:nvSpPr>
          <p:cNvPr id="4" name="Title 1"/>
          <p:cNvSpPr txBox="1">
            <a:spLocks/>
          </p:cNvSpPr>
          <p:nvPr/>
        </p:nvSpPr>
        <p:spPr>
          <a:xfrm>
            <a:off x="4648200" y="0"/>
            <a:ext cx="2766510" cy="7228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204834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43492" y="1447800"/>
            <a:ext cx="7262308" cy="4384829"/>
          </a:xfrm>
        </p:spPr>
        <p:txBody>
          <a:bodyPr/>
          <a:lstStyle/>
          <a:p>
            <a:pPr marL="68580" indent="0">
              <a:buNone/>
            </a:pPr>
            <a:r>
              <a:rPr lang="en-US" dirty="0"/>
              <a:t>. . . measured by four root characteristics and how each is perceived by the audience:</a:t>
            </a:r>
          </a:p>
          <a:p>
            <a:pPr marL="68580" indent="0">
              <a:buNone/>
            </a:pPr>
            <a:endParaRPr lang="en-US" dirty="0"/>
          </a:p>
          <a:p>
            <a:pPr>
              <a:buClr>
                <a:srgbClr val="CC0099"/>
              </a:buClr>
            </a:pPr>
            <a:r>
              <a:rPr lang="en-US" dirty="0"/>
              <a:t>Trustworthiness as perceived by the audience</a:t>
            </a:r>
          </a:p>
          <a:p>
            <a:pPr>
              <a:buClr>
                <a:srgbClr val="CC0099"/>
              </a:buClr>
            </a:pPr>
            <a:r>
              <a:rPr lang="en-US" dirty="0"/>
              <a:t>Similarity to the audience</a:t>
            </a:r>
          </a:p>
          <a:p>
            <a:pPr>
              <a:buClr>
                <a:srgbClr val="CC0099"/>
              </a:buClr>
            </a:pPr>
            <a:r>
              <a:rPr lang="en-US" dirty="0"/>
              <a:t>Authority relative to the audience</a:t>
            </a:r>
          </a:p>
          <a:p>
            <a:pPr>
              <a:buClr>
                <a:srgbClr val="CC0099"/>
              </a:buClr>
            </a:pPr>
            <a:r>
              <a:rPr lang="en-US" dirty="0"/>
              <a:t>Expertise related to the topic</a:t>
            </a:r>
          </a:p>
          <a:p>
            <a:pPr marL="68580" indent="0">
              <a:buNone/>
            </a:pPr>
            <a:endParaRPr lang="en-US" dirty="0"/>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44682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024744" cy="799064"/>
          </a:xfrm>
        </p:spPr>
        <p:txBody>
          <a:bodyPr>
            <a:normAutofit/>
          </a:bodyPr>
          <a:lstStyle/>
          <a:p>
            <a:r>
              <a:rPr lang="en-US" sz="3200" dirty="0"/>
              <a:t>Trustworthiness</a:t>
            </a:r>
          </a:p>
        </p:txBody>
      </p:sp>
      <p:sp>
        <p:nvSpPr>
          <p:cNvPr id="3" name="Content Placeholder 2"/>
          <p:cNvSpPr>
            <a:spLocks noGrp="1"/>
          </p:cNvSpPr>
          <p:nvPr>
            <p:ph idx="1"/>
          </p:nvPr>
        </p:nvSpPr>
        <p:spPr>
          <a:xfrm>
            <a:off x="1143000" y="2057400"/>
            <a:ext cx="6677809" cy="3775229"/>
          </a:xfrm>
        </p:spPr>
        <p:txBody>
          <a:bodyPr/>
          <a:lstStyle/>
          <a:p>
            <a:pPr marL="68580" indent="0">
              <a:buNone/>
            </a:pPr>
            <a:r>
              <a:rPr lang="en-US" dirty="0"/>
              <a:t>   The speaker’s trustworthiness is enhanced if the audience believes he has a strong moral character that is measured by</a:t>
            </a:r>
          </a:p>
          <a:p>
            <a:pPr marL="68580" indent="0">
              <a:buNone/>
            </a:pPr>
            <a:endParaRPr lang="en-US" dirty="0"/>
          </a:p>
          <a:p>
            <a:pPr lvl="1">
              <a:buClr>
                <a:srgbClr val="CC0099"/>
              </a:buClr>
            </a:pPr>
            <a:r>
              <a:rPr lang="en-US" dirty="0"/>
              <a:t>Honesty</a:t>
            </a:r>
          </a:p>
          <a:p>
            <a:pPr lvl="1">
              <a:buClr>
                <a:srgbClr val="CC0099"/>
              </a:buClr>
            </a:pPr>
            <a:r>
              <a:rPr lang="en-US" dirty="0"/>
              <a:t>Generosity </a:t>
            </a:r>
          </a:p>
          <a:p>
            <a:pPr lvl="1">
              <a:buClr>
                <a:srgbClr val="CC0099"/>
              </a:buClr>
            </a:pPr>
            <a:r>
              <a:rPr lang="en-US" dirty="0"/>
              <a:t>Benevolence </a:t>
            </a:r>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22522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024744" cy="646664"/>
          </a:xfrm>
        </p:spPr>
        <p:txBody>
          <a:bodyPr>
            <a:normAutofit/>
          </a:bodyPr>
          <a:lstStyle/>
          <a:p>
            <a:r>
              <a:rPr lang="en-US" sz="3200" dirty="0"/>
              <a:t>Similarity to the Audience</a:t>
            </a:r>
          </a:p>
        </p:txBody>
      </p:sp>
      <p:sp>
        <p:nvSpPr>
          <p:cNvPr id="3" name="Content Placeholder 2"/>
          <p:cNvSpPr>
            <a:spLocks noGrp="1"/>
          </p:cNvSpPr>
          <p:nvPr>
            <p:ph idx="1"/>
          </p:nvPr>
        </p:nvSpPr>
        <p:spPr>
          <a:xfrm>
            <a:off x="1143000" y="1905000"/>
            <a:ext cx="6677809" cy="3927629"/>
          </a:xfrm>
        </p:spPr>
        <p:txBody>
          <a:bodyPr>
            <a:normAutofit lnSpcReduction="10000"/>
          </a:bodyPr>
          <a:lstStyle/>
          <a:p>
            <a:pPr marL="68580" indent="0">
              <a:buNone/>
            </a:pPr>
            <a:r>
              <a:rPr lang="en-US" dirty="0"/>
              <a:t>   The speaker’s audience is more receptive to persuasion if they can identify with the speaker in one or more ways.  Like Trustworthiness—this is independent of the topic.</a:t>
            </a:r>
          </a:p>
          <a:p>
            <a:pPr marL="68580" indent="0">
              <a:buNone/>
            </a:pPr>
            <a:endParaRPr lang="en-US" dirty="0"/>
          </a:p>
          <a:p>
            <a:pPr lvl="1">
              <a:buClr>
                <a:srgbClr val="CC0099"/>
              </a:buClr>
            </a:pPr>
            <a:r>
              <a:rPr lang="en-US" dirty="0"/>
              <a:t>Adapt language, mannerisms, and tone</a:t>
            </a:r>
          </a:p>
          <a:p>
            <a:pPr lvl="1">
              <a:buClr>
                <a:srgbClr val="CC0099"/>
              </a:buClr>
            </a:pPr>
            <a:r>
              <a:rPr lang="en-US" dirty="0"/>
              <a:t>Career or Affiliation</a:t>
            </a:r>
          </a:p>
          <a:p>
            <a:pPr lvl="1">
              <a:buClr>
                <a:srgbClr val="CC0099"/>
              </a:buClr>
            </a:pPr>
            <a:r>
              <a:rPr lang="en-US" dirty="0"/>
              <a:t>Personality</a:t>
            </a:r>
          </a:p>
          <a:p>
            <a:pPr lvl="1">
              <a:buClr>
                <a:srgbClr val="CC0099"/>
              </a:buClr>
            </a:pPr>
            <a:r>
              <a:rPr lang="en-US" dirty="0"/>
              <a:t>Socio-economic status</a:t>
            </a:r>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192308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722864"/>
          </a:xfrm>
        </p:spPr>
        <p:txBody>
          <a:bodyPr>
            <a:normAutofit/>
          </a:bodyPr>
          <a:lstStyle/>
          <a:p>
            <a:r>
              <a:rPr lang="en-US" sz="3200" dirty="0"/>
              <a:t>Authority</a:t>
            </a:r>
          </a:p>
        </p:txBody>
      </p:sp>
      <p:sp>
        <p:nvSpPr>
          <p:cNvPr id="3" name="Content Placeholder 2"/>
          <p:cNvSpPr>
            <a:spLocks noGrp="1"/>
          </p:cNvSpPr>
          <p:nvPr>
            <p:ph idx="1"/>
          </p:nvPr>
        </p:nvSpPr>
        <p:spPr>
          <a:xfrm>
            <a:off x="1043492" y="1905000"/>
            <a:ext cx="6777317" cy="3927629"/>
          </a:xfrm>
        </p:spPr>
        <p:txBody>
          <a:bodyPr>
            <a:normAutofit fontScale="92500" lnSpcReduction="10000"/>
          </a:bodyPr>
          <a:lstStyle/>
          <a:p>
            <a:pPr marL="68580" indent="0">
              <a:buNone/>
            </a:pPr>
            <a:r>
              <a:rPr lang="en-US" dirty="0"/>
              <a:t>   Authority is the relationship between the speaker and the audience.   Every speaker has some “authority,” how much depends upon how you present yourself.</a:t>
            </a:r>
          </a:p>
          <a:p>
            <a:pPr marL="68580" indent="0">
              <a:buNone/>
            </a:pPr>
            <a:endParaRPr lang="en-US" dirty="0"/>
          </a:p>
          <a:p>
            <a:pPr lvl="1">
              <a:buClr>
                <a:srgbClr val="CC0099"/>
              </a:buClr>
            </a:pPr>
            <a:r>
              <a:rPr lang="en-US" dirty="0"/>
              <a:t>Organizational—CEO, manager, supervisor</a:t>
            </a:r>
          </a:p>
          <a:p>
            <a:pPr lvl="1">
              <a:buClr>
                <a:srgbClr val="CC0099"/>
              </a:buClr>
            </a:pPr>
            <a:r>
              <a:rPr lang="en-US" dirty="0"/>
              <a:t>Political—president, leader, board member</a:t>
            </a:r>
          </a:p>
          <a:p>
            <a:pPr lvl="1">
              <a:buClr>
                <a:srgbClr val="CC0099"/>
              </a:buClr>
            </a:pPr>
            <a:r>
              <a:rPr lang="en-US" dirty="0"/>
              <a:t>Religious—priest, nun, pastor</a:t>
            </a:r>
          </a:p>
          <a:p>
            <a:pPr lvl="1">
              <a:buClr>
                <a:srgbClr val="CC0099"/>
              </a:buClr>
            </a:pPr>
            <a:r>
              <a:rPr lang="en-US" dirty="0"/>
              <a:t>Educational—professor, principal, teacher</a:t>
            </a:r>
          </a:p>
          <a:p>
            <a:pPr lvl="1">
              <a:buClr>
                <a:srgbClr val="CC0099"/>
              </a:buClr>
            </a:pPr>
            <a:r>
              <a:rPr lang="en-US" dirty="0"/>
              <a:t>Elder—a speaker older than the general audience</a:t>
            </a:r>
          </a:p>
        </p:txBody>
      </p:sp>
      <p:sp>
        <p:nvSpPr>
          <p:cNvPr id="4" name="Title 1"/>
          <p:cNvSpPr txBox="1">
            <a:spLocks/>
          </p:cNvSpPr>
          <p:nvPr/>
        </p:nvSpPr>
        <p:spPr>
          <a:xfrm>
            <a:off x="4648200" y="0"/>
            <a:ext cx="3505200" cy="68580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Ethos is</a:t>
            </a:r>
          </a:p>
        </p:txBody>
      </p:sp>
    </p:spTree>
    <p:extLst>
      <p:ext uri="{BB962C8B-B14F-4D97-AF65-F5344CB8AC3E}">
        <p14:creationId xmlns:p14="http://schemas.microsoft.com/office/powerpoint/2010/main" val="2913738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5555</TotalTime>
  <Words>3453</Words>
  <Application>Microsoft Office PowerPoint</Application>
  <PresentationFormat>On-screen Show (4:3)</PresentationFormat>
  <Paragraphs>271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Adobe Gothic Std B</vt:lpstr>
      <vt:lpstr>Bookman Old Style</vt:lpstr>
      <vt:lpstr>Century Gothic</vt:lpstr>
      <vt:lpstr>Wingdings 2</vt:lpstr>
      <vt:lpstr>Austin</vt:lpstr>
      <vt:lpstr>The Art of Rhetoric</vt:lpstr>
      <vt:lpstr>2300 Years Ago . . .</vt:lpstr>
      <vt:lpstr>PowerPoint Presentation</vt:lpstr>
      <vt:lpstr>Ethos is </vt:lpstr>
      <vt:lpstr>PowerPoint Presentation</vt:lpstr>
      <vt:lpstr>PowerPoint Presentation</vt:lpstr>
      <vt:lpstr>Trustworthiness</vt:lpstr>
      <vt:lpstr>Similarity to the Audience</vt:lpstr>
      <vt:lpstr>Authority</vt:lpstr>
      <vt:lpstr>Reputation or Expertise</vt:lpstr>
      <vt:lpstr>PowerPoint Presentation</vt:lpstr>
      <vt:lpstr>Democratic Presidential Candidate Acceptance Speech</vt:lpstr>
      <vt:lpstr>State of the Union Message</vt:lpstr>
      <vt:lpstr>Democratic National Convention Keynote Address</vt:lpstr>
      <vt:lpstr>. . . in Media</vt:lpstr>
      <vt:lpstr>PowerPoint Presentation</vt:lpstr>
      <vt:lpstr>PowerPoint Presentation</vt:lpstr>
      <vt:lpstr>PowerPoint Presentation</vt:lpstr>
      <vt:lpstr>PowerPoint Presentation</vt:lpstr>
      <vt:lpstr>Will any emotion do?</vt:lpstr>
      <vt:lpstr>PowerPoint Presentation</vt:lpstr>
      <vt:lpstr>Pathos Examples</vt:lpstr>
      <vt:lpstr>“I Have A Dream”</vt:lpstr>
      <vt:lpstr>“An Argument for Parental Leave in the United States”</vt:lpstr>
      <vt:lpstr>“The Boys of Point Du Hoc” Normandy France</vt:lpstr>
      <vt:lpstr>. . . in Media</vt:lpstr>
      <vt:lpstr>PowerPoint Presentation</vt:lpstr>
      <vt:lpstr>PowerPoint Presentation</vt:lpstr>
      <vt:lpstr>PowerPoint Presentation</vt:lpstr>
      <vt:lpstr>PowerPoint Presentation</vt:lpstr>
      <vt:lpstr>PowerPoint Presentation</vt:lpstr>
      <vt:lpstr>Deductive Reasoning . . .</vt:lpstr>
      <vt:lpstr>PowerPoint Presentation</vt:lpstr>
      <vt:lpstr>Inductive Reasoning</vt:lpstr>
      <vt:lpstr>PowerPoint Presentation</vt:lpstr>
      <vt:lpstr> . . . For example</vt:lpstr>
      <vt:lpstr>Now. . . what is your audience thinking?</vt:lpstr>
      <vt:lpstr>Deductive and Inductive Reasoning</vt:lpstr>
      <vt:lpstr>How is this accomplished?</vt:lpstr>
      <vt:lpstr>Commonplaces are . . .</vt:lpstr>
      <vt:lpstr>. . . in Media</vt:lpstr>
      <vt:lpstr>PowerPoint Presentation</vt:lpstr>
      <vt:lpstr>“The Economic Outlook and Monetary Policy”</vt:lpstr>
      <vt:lpstr>“A Generational Challenge to Repower America”</vt:lpstr>
      <vt:lpstr>“Is Apple Becoming a Value Stock”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Rhetoric</dc:title>
  <dc:creator>Debbie Wallace</dc:creator>
  <cp:lastModifiedBy>Debbie Riley</cp:lastModifiedBy>
  <cp:revision>106</cp:revision>
  <dcterms:created xsi:type="dcterms:W3CDTF">2013-01-09T17:43:41Z</dcterms:created>
  <dcterms:modified xsi:type="dcterms:W3CDTF">2022-05-12T18:57:07Z</dcterms:modified>
</cp:coreProperties>
</file>