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notesMasterIdLst>
    <p:notesMasterId r:id="rId13"/>
  </p:notesMasterIdLst>
  <p:sldIdLst>
    <p:sldId id="256" r:id="rId2"/>
    <p:sldId id="257" r:id="rId3"/>
    <p:sldId id="266" r:id="rId4"/>
    <p:sldId id="265" r:id="rId5"/>
    <p:sldId id="264" r:id="rId6"/>
    <p:sldId id="263" r:id="rId7"/>
    <p:sldId id="262" r:id="rId8"/>
    <p:sldId id="261" r:id="rId9"/>
    <p:sldId id="260" r:id="rId10"/>
    <p:sldId id="258" r:id="rId11"/>
    <p:sldId id="267" r:id="rId1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280D"/>
    <a:srgbClr val="956537"/>
    <a:srgbClr val="FFFFFE"/>
    <a:srgbClr val="F0C193"/>
    <a:srgbClr val="690303"/>
    <a:srgbClr val="162C44"/>
    <a:srgbClr val="A9CB81"/>
    <a:srgbClr val="C8DEAF"/>
    <a:srgbClr val="86B54D"/>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1AD0F-67A3-442D-B3D8-E7B95BD37DDB}" type="datetimeFigureOut">
              <a:rPr lang="en-US"/>
              <a:t>5/3/2022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BBD5D-BF02-4216-9B64-47DD69D67916}"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CBBD5D-BF02-4216-9B64-47DD69D67916}" type="slidenum">
              <a:rPr lang="en-US"/>
              <a:t>1</a:t>
            </a:fld>
            <a:endParaRPr lang="en-US"/>
          </a:p>
        </p:txBody>
      </p:sp>
    </p:spTree>
    <p:extLst>
      <p:ext uri="{BB962C8B-B14F-4D97-AF65-F5344CB8AC3E}">
        <p14:creationId xmlns:p14="http://schemas.microsoft.com/office/powerpoint/2010/main" val="284213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CBBD5D-BF02-4216-9B64-47DD69D67916}" type="slidenum">
              <a:rPr lang="en-US"/>
              <a:t>10</a:t>
            </a:fld>
            <a:endParaRPr lang="en-US"/>
          </a:p>
        </p:txBody>
      </p:sp>
    </p:spTree>
    <p:extLst>
      <p:ext uri="{BB962C8B-B14F-4D97-AF65-F5344CB8AC3E}">
        <p14:creationId xmlns:p14="http://schemas.microsoft.com/office/powerpoint/2010/main" val="476307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CBBD5D-BF02-4216-9B64-47DD69D67916}" type="slidenum">
              <a:rPr lang="en-US"/>
              <a:t>11</a:t>
            </a:fld>
            <a:endParaRPr lang="en-US"/>
          </a:p>
        </p:txBody>
      </p:sp>
    </p:spTree>
    <p:extLst>
      <p:ext uri="{BB962C8B-B14F-4D97-AF65-F5344CB8AC3E}">
        <p14:creationId xmlns:p14="http://schemas.microsoft.com/office/powerpoint/2010/main" val="248018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CBBD5D-BF02-4216-9B64-47DD69D67916}" type="slidenum">
              <a:rPr lang="en-US"/>
              <a:t>2</a:t>
            </a:fld>
            <a:endParaRPr lang="en-US"/>
          </a:p>
        </p:txBody>
      </p:sp>
    </p:spTree>
    <p:extLst>
      <p:ext uri="{BB962C8B-B14F-4D97-AF65-F5344CB8AC3E}">
        <p14:creationId xmlns:p14="http://schemas.microsoft.com/office/powerpoint/2010/main" val="1433194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CBBD5D-BF02-4216-9B64-47DD69D67916}" type="slidenum">
              <a:rPr lang="en-US"/>
              <a:t>3</a:t>
            </a:fld>
            <a:endParaRPr lang="en-US"/>
          </a:p>
        </p:txBody>
      </p:sp>
    </p:spTree>
    <p:extLst>
      <p:ext uri="{BB962C8B-B14F-4D97-AF65-F5344CB8AC3E}">
        <p14:creationId xmlns:p14="http://schemas.microsoft.com/office/powerpoint/2010/main" val="2607691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CBBD5D-BF02-4216-9B64-47DD69D67916}" type="slidenum">
              <a:rPr lang="en-US"/>
              <a:t>4</a:t>
            </a:fld>
            <a:endParaRPr lang="en-US"/>
          </a:p>
        </p:txBody>
      </p:sp>
    </p:spTree>
    <p:extLst>
      <p:ext uri="{BB962C8B-B14F-4D97-AF65-F5344CB8AC3E}">
        <p14:creationId xmlns:p14="http://schemas.microsoft.com/office/powerpoint/2010/main" val="2621332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CBBD5D-BF02-4216-9B64-47DD69D67916}" type="slidenum">
              <a:rPr lang="en-US"/>
              <a:t>5</a:t>
            </a:fld>
            <a:endParaRPr lang="en-US"/>
          </a:p>
        </p:txBody>
      </p:sp>
    </p:spTree>
    <p:extLst>
      <p:ext uri="{BB962C8B-B14F-4D97-AF65-F5344CB8AC3E}">
        <p14:creationId xmlns:p14="http://schemas.microsoft.com/office/powerpoint/2010/main" val="2878227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CBBD5D-BF02-4216-9B64-47DD69D67916}" type="slidenum">
              <a:rPr lang="en-US"/>
              <a:t>6</a:t>
            </a:fld>
            <a:endParaRPr lang="en-US"/>
          </a:p>
        </p:txBody>
      </p:sp>
    </p:spTree>
    <p:extLst>
      <p:ext uri="{BB962C8B-B14F-4D97-AF65-F5344CB8AC3E}">
        <p14:creationId xmlns:p14="http://schemas.microsoft.com/office/powerpoint/2010/main" val="198513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CBBD5D-BF02-4216-9B64-47DD69D67916}" type="slidenum">
              <a:rPr lang="en-US"/>
              <a:t>7</a:t>
            </a:fld>
            <a:endParaRPr lang="en-US"/>
          </a:p>
        </p:txBody>
      </p:sp>
    </p:spTree>
    <p:extLst>
      <p:ext uri="{BB962C8B-B14F-4D97-AF65-F5344CB8AC3E}">
        <p14:creationId xmlns:p14="http://schemas.microsoft.com/office/powerpoint/2010/main" val="3455108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CBBD5D-BF02-4216-9B64-47DD69D67916}" type="slidenum">
              <a:rPr lang="en-US"/>
              <a:t>8</a:t>
            </a:fld>
            <a:endParaRPr lang="en-US"/>
          </a:p>
        </p:txBody>
      </p:sp>
    </p:spTree>
    <p:extLst>
      <p:ext uri="{BB962C8B-B14F-4D97-AF65-F5344CB8AC3E}">
        <p14:creationId xmlns:p14="http://schemas.microsoft.com/office/powerpoint/2010/main" val="191920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CBBD5D-BF02-4216-9B64-47DD69D67916}" type="slidenum">
              <a:rPr lang="en-US"/>
              <a:t>9</a:t>
            </a:fld>
            <a:endParaRPr lang="en-US"/>
          </a:p>
        </p:txBody>
      </p:sp>
    </p:spTree>
    <p:extLst>
      <p:ext uri="{BB962C8B-B14F-4D97-AF65-F5344CB8AC3E}">
        <p14:creationId xmlns:p14="http://schemas.microsoft.com/office/powerpoint/2010/main" val="1529164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5D37C22-6272-4FF6-AD43-ECEF0CC047F9}"/>
              </a:ext>
            </a:extLst>
          </p:cNvPr>
          <p:cNvSpPr>
            <a:spLocks noGrp="1" noChangeArrowheads="1"/>
          </p:cNvSpPr>
          <p:nvPr>
            <p:ph type="ctrTitle"/>
          </p:nvPr>
        </p:nvSpPr>
        <p:spPr>
          <a:xfrm>
            <a:off x="304800" y="4038600"/>
            <a:ext cx="5486400" cy="1219200"/>
          </a:xfrm>
        </p:spPr>
        <p:txBody>
          <a:bodyPr/>
          <a:lstStyle>
            <a:lvl1pPr>
              <a:defRPr sz="4000"/>
            </a:lvl1pPr>
          </a:lstStyle>
          <a:p>
            <a:pPr lvl="0"/>
            <a:r>
              <a:rPr lang="en-US" altLang="en-US" noProof="0"/>
              <a:t>Click to edit Master title style</a:t>
            </a:r>
          </a:p>
        </p:txBody>
      </p:sp>
      <p:sp>
        <p:nvSpPr>
          <p:cNvPr id="16387" name="Rectangle 3">
            <a:extLst>
              <a:ext uri="{FF2B5EF4-FFF2-40B4-BE49-F238E27FC236}">
                <a16:creationId xmlns:a16="http://schemas.microsoft.com/office/drawing/2014/main" id="{012BA484-EDB9-4C83-A70A-40AD1182DCCC}"/>
              </a:ext>
            </a:extLst>
          </p:cNvPr>
          <p:cNvSpPr>
            <a:spLocks noGrp="1" noChangeArrowheads="1"/>
          </p:cNvSpPr>
          <p:nvPr>
            <p:ph type="subTitle" idx="1"/>
          </p:nvPr>
        </p:nvSpPr>
        <p:spPr>
          <a:xfrm>
            <a:off x="304800" y="5181600"/>
            <a:ext cx="5486400" cy="609600"/>
          </a:xfrm>
        </p:spPr>
        <p:txBody>
          <a:bodyPr/>
          <a:lstStyle>
            <a:lvl1pPr marL="0" indent="0">
              <a:buFontTx/>
              <a:buNone/>
              <a:defRPr/>
            </a:lvl1pPr>
          </a:lstStyle>
          <a:p>
            <a:pPr lvl="0"/>
            <a:r>
              <a:rPr lang="en-US" altLang="en-US" noProof="0"/>
              <a:t>Click to edit Master subtitle style</a:t>
            </a:r>
          </a:p>
        </p:txBody>
      </p:sp>
    </p:spTree>
    <p:extLst>
      <p:ext uri="{BB962C8B-B14F-4D97-AF65-F5344CB8AC3E}">
        <p14:creationId xmlns:p14="http://schemas.microsoft.com/office/powerpoint/2010/main" val="267633031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E2E67-F7B7-4583-991C-10BA18AC09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9C527E-0F98-41D7-9B2B-F326F1D16DF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2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89BE86-6ED8-47AC-89BB-AEA692105A9F}"/>
              </a:ext>
            </a:extLst>
          </p:cNvPr>
          <p:cNvSpPr>
            <a:spLocks noGrp="1"/>
          </p:cNvSpPr>
          <p:nvPr>
            <p:ph type="title" orient="vert"/>
          </p:nvPr>
        </p:nvSpPr>
        <p:spPr>
          <a:xfrm>
            <a:off x="5943600" y="1295400"/>
            <a:ext cx="1676400" cy="5410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3A97F1-04DA-4B64-B131-E913D745C47F}"/>
              </a:ext>
            </a:extLst>
          </p:cNvPr>
          <p:cNvSpPr>
            <a:spLocks noGrp="1"/>
          </p:cNvSpPr>
          <p:nvPr>
            <p:ph type="body" orient="vert" idx="1"/>
          </p:nvPr>
        </p:nvSpPr>
        <p:spPr>
          <a:xfrm>
            <a:off x="914400" y="1295400"/>
            <a:ext cx="48260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333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31DF-D5C4-4C54-88AB-FEC202B189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1DCA2-604A-4A47-8CBE-16601448A0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149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F7751-8F9B-4A35-8F94-5F880C90901B}"/>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7E2434-E7B1-49C5-89C2-400510958800}"/>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72998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B2D7F-36B8-482C-8ABC-09A610B16E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B9CCF6-1C6E-4C4E-8722-DF77E1251FEF}"/>
              </a:ext>
            </a:extLst>
          </p:cNvPr>
          <p:cNvSpPr>
            <a:spLocks noGrp="1"/>
          </p:cNvSpPr>
          <p:nvPr>
            <p:ph sz="half" idx="1"/>
          </p:nvPr>
        </p:nvSpPr>
        <p:spPr>
          <a:xfrm>
            <a:off x="914400" y="2286000"/>
            <a:ext cx="32512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FDAD6C-EC1F-4240-85BC-CB40A0CBAA48}"/>
              </a:ext>
            </a:extLst>
          </p:cNvPr>
          <p:cNvSpPr>
            <a:spLocks noGrp="1"/>
          </p:cNvSpPr>
          <p:nvPr>
            <p:ph sz="half" idx="2"/>
          </p:nvPr>
        </p:nvSpPr>
        <p:spPr>
          <a:xfrm>
            <a:off x="4368800" y="2286000"/>
            <a:ext cx="32512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0900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8A8A0-6EF4-4707-AF5A-DFF362C72228}"/>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6BC7DF-7C3E-4097-A90D-0D88A2972F70}"/>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84E13F-1131-4F3B-AD9E-C7C9E502F201}"/>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DD479B-006F-46EB-BC94-C797AE8817CE}"/>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32EB9B-96C1-49EA-B7B6-E25D2C104EE1}"/>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723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C489-B52B-4543-9E0E-793F44CCE0A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6495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64189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DC25C-9BD0-4257-B151-37966F7955AE}"/>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714D8D-7234-4410-AB17-4CDF110B638B}"/>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768427-FD0C-44A7-BBEC-D23D3C2E15A7}"/>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3423789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CD64-AC0A-4A75-91A1-DDE7BA2F083D}"/>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6ACD7E-9EFB-40DE-92CF-14780631AC8D}"/>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61A462-5657-4758-BC57-C79CC1E4135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64829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C7BE6DA-EA6D-4159-959C-664173A51678}"/>
              </a:ext>
            </a:extLst>
          </p:cNvPr>
          <p:cNvSpPr>
            <a:spLocks noGrp="1" noChangeArrowheads="1"/>
          </p:cNvSpPr>
          <p:nvPr>
            <p:ph type="title"/>
          </p:nvPr>
        </p:nvSpPr>
        <p:spPr bwMode="auto">
          <a:xfrm>
            <a:off x="914400" y="1295400"/>
            <a:ext cx="670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Your Topic Goes Here</a:t>
            </a:r>
          </a:p>
        </p:txBody>
      </p:sp>
      <p:sp>
        <p:nvSpPr>
          <p:cNvPr id="10243" name="Rectangle 3">
            <a:extLst>
              <a:ext uri="{FF2B5EF4-FFF2-40B4-BE49-F238E27FC236}">
                <a16:creationId xmlns:a16="http://schemas.microsoft.com/office/drawing/2014/main" id="{CC34C5E9-BBB0-43B3-8C0F-5F43B8B7A6E8}"/>
              </a:ext>
            </a:extLst>
          </p:cNvPr>
          <p:cNvSpPr>
            <a:spLocks noGrp="1" noChangeArrowheads="1"/>
          </p:cNvSpPr>
          <p:nvPr>
            <p:ph type="body" idx="1"/>
          </p:nvPr>
        </p:nvSpPr>
        <p:spPr bwMode="auto">
          <a:xfrm>
            <a:off x="914400" y="2286000"/>
            <a:ext cx="6705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Your Subtopics Go Here</a:t>
            </a:r>
          </a:p>
        </p:txBody>
      </p:sp>
    </p:spTree>
    <p:extLst>
      <p:ext uri="{BB962C8B-B14F-4D97-AF65-F5344CB8AC3E}">
        <p14:creationId xmlns:p14="http://schemas.microsoft.com/office/powerpoint/2010/main" val="18562610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rtl="0" eaLnBrk="1" fontAlgn="base" hangingPunct="1">
        <a:spcBef>
          <a:spcPct val="0"/>
        </a:spcBef>
        <a:spcAft>
          <a:spcPct val="0"/>
        </a:spcAft>
        <a:defRPr sz="3200" kern="1200">
          <a:solidFill>
            <a:srgbClr val="F2E5CA"/>
          </a:solidFill>
          <a:latin typeface="+mj-lt"/>
          <a:ea typeface="+mj-ea"/>
          <a:cs typeface="+mj-cs"/>
        </a:defRPr>
      </a:lvl1pPr>
      <a:lvl2pPr algn="l" rtl="0" eaLnBrk="1" fontAlgn="base" hangingPunct="1">
        <a:spcBef>
          <a:spcPct val="0"/>
        </a:spcBef>
        <a:spcAft>
          <a:spcPct val="0"/>
        </a:spcAft>
        <a:defRPr sz="3200">
          <a:solidFill>
            <a:srgbClr val="F2E5CA"/>
          </a:solidFill>
          <a:latin typeface="Times New Roman" panose="02020603050405020304" pitchFamily="18" charset="0"/>
        </a:defRPr>
      </a:lvl2pPr>
      <a:lvl3pPr algn="l" rtl="0" eaLnBrk="1" fontAlgn="base" hangingPunct="1">
        <a:spcBef>
          <a:spcPct val="0"/>
        </a:spcBef>
        <a:spcAft>
          <a:spcPct val="0"/>
        </a:spcAft>
        <a:defRPr sz="3200">
          <a:solidFill>
            <a:srgbClr val="F2E5CA"/>
          </a:solidFill>
          <a:latin typeface="Times New Roman" panose="02020603050405020304" pitchFamily="18" charset="0"/>
        </a:defRPr>
      </a:lvl3pPr>
      <a:lvl4pPr algn="l" rtl="0" eaLnBrk="1" fontAlgn="base" hangingPunct="1">
        <a:spcBef>
          <a:spcPct val="0"/>
        </a:spcBef>
        <a:spcAft>
          <a:spcPct val="0"/>
        </a:spcAft>
        <a:defRPr sz="3200">
          <a:solidFill>
            <a:srgbClr val="F2E5CA"/>
          </a:solidFill>
          <a:latin typeface="Times New Roman" panose="02020603050405020304" pitchFamily="18" charset="0"/>
        </a:defRPr>
      </a:lvl4pPr>
      <a:lvl5pPr algn="l" rtl="0" eaLnBrk="1" fontAlgn="base" hangingPunct="1">
        <a:spcBef>
          <a:spcPct val="0"/>
        </a:spcBef>
        <a:spcAft>
          <a:spcPct val="0"/>
        </a:spcAft>
        <a:defRPr sz="3200">
          <a:solidFill>
            <a:srgbClr val="F2E5CA"/>
          </a:solidFill>
          <a:latin typeface="Times New Roman" panose="02020603050405020304" pitchFamily="18" charset="0"/>
        </a:defRPr>
      </a:lvl5pPr>
      <a:lvl6pPr marL="457200" algn="l" rtl="0" eaLnBrk="1" fontAlgn="base" hangingPunct="1">
        <a:spcBef>
          <a:spcPct val="0"/>
        </a:spcBef>
        <a:spcAft>
          <a:spcPct val="0"/>
        </a:spcAft>
        <a:defRPr sz="3200">
          <a:solidFill>
            <a:srgbClr val="F2E5CA"/>
          </a:solidFill>
          <a:latin typeface="Times New Roman" panose="02020603050405020304" pitchFamily="18" charset="0"/>
        </a:defRPr>
      </a:lvl6pPr>
      <a:lvl7pPr marL="914400" algn="l" rtl="0" eaLnBrk="1" fontAlgn="base" hangingPunct="1">
        <a:spcBef>
          <a:spcPct val="0"/>
        </a:spcBef>
        <a:spcAft>
          <a:spcPct val="0"/>
        </a:spcAft>
        <a:defRPr sz="3200">
          <a:solidFill>
            <a:srgbClr val="F2E5CA"/>
          </a:solidFill>
          <a:latin typeface="Times New Roman" panose="02020603050405020304" pitchFamily="18" charset="0"/>
        </a:defRPr>
      </a:lvl7pPr>
      <a:lvl8pPr marL="1371600" algn="l" rtl="0" eaLnBrk="1" fontAlgn="base" hangingPunct="1">
        <a:spcBef>
          <a:spcPct val="0"/>
        </a:spcBef>
        <a:spcAft>
          <a:spcPct val="0"/>
        </a:spcAft>
        <a:defRPr sz="3200">
          <a:solidFill>
            <a:srgbClr val="F2E5CA"/>
          </a:solidFill>
          <a:latin typeface="Times New Roman" panose="02020603050405020304" pitchFamily="18" charset="0"/>
        </a:defRPr>
      </a:lvl8pPr>
      <a:lvl9pPr marL="1828800" algn="l" rtl="0" eaLnBrk="1" fontAlgn="base" hangingPunct="1">
        <a:spcBef>
          <a:spcPct val="0"/>
        </a:spcBef>
        <a:spcAft>
          <a:spcPct val="0"/>
        </a:spcAft>
        <a:defRPr sz="3200">
          <a:solidFill>
            <a:srgbClr val="F2E5CA"/>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20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690303"/>
                </a:solidFill>
              </a:rPr>
              <a:t>Vocabulary 1</a:t>
            </a:r>
          </a:p>
        </p:txBody>
      </p:sp>
    </p:spTree>
    <p:extLst>
      <p:ext uri="{BB962C8B-B14F-4D97-AF65-F5344CB8AC3E}">
        <p14:creationId xmlns:p14="http://schemas.microsoft.com/office/powerpoint/2010/main" val="1627197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77683"/>
            <a:ext cx="10387174" cy="990600"/>
          </a:xfrm>
        </p:spPr>
        <p:txBody>
          <a:bodyPr/>
          <a:lstStyle/>
          <a:p>
            <a:pPr algn="l"/>
            <a:r>
              <a:rPr lang="en-US" b="1" dirty="0">
                <a:solidFill>
                  <a:schemeClr val="tx1"/>
                </a:solidFill>
              </a:rPr>
              <a:t>Belittle </a:t>
            </a:r>
            <a:r>
              <a:rPr lang="en-US" dirty="0">
                <a:solidFill>
                  <a:schemeClr val="tx1"/>
                </a:solidFill>
              </a:rPr>
              <a:t>(V)</a:t>
            </a:r>
          </a:p>
        </p:txBody>
      </p:sp>
      <p:sp>
        <p:nvSpPr>
          <p:cNvPr id="3" name="Rectangle 2"/>
          <p:cNvSpPr/>
          <p:nvPr/>
        </p:nvSpPr>
        <p:spPr>
          <a:xfrm>
            <a:off x="1104900" y="2095500"/>
            <a:ext cx="4024334" cy="1531982"/>
          </a:xfrm>
          <a:prstGeom prst="rect">
            <a:avLst/>
          </a:prstGeom>
          <a:solidFill>
            <a:srgbClr val="46280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44565" y="1086898"/>
            <a:ext cx="5531118" cy="5241410"/>
          </a:xfrm>
          <a:prstGeom prst="rect">
            <a:avLst/>
          </a:prstGeom>
          <a:solidFill>
            <a:srgbClr val="46280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04850" y="3875405"/>
            <a:ext cx="4771085" cy="1323439"/>
          </a:xfrm>
          <a:prstGeom prst="rect">
            <a:avLst/>
          </a:prstGeom>
        </p:spPr>
        <p:txBody>
          <a:bodyPr rtlCol="0">
            <a:spAutoFit/>
          </a:bodyPr>
          <a:lstStyle/>
          <a:p>
            <a:r>
              <a:rPr lang="en-US" sz="2000" dirty="0"/>
              <a:t>It’s not fair to </a:t>
            </a:r>
            <a:r>
              <a:rPr lang="en-US" sz="2000" b="1" dirty="0"/>
              <a:t>BELITTLE</a:t>
            </a:r>
            <a:r>
              <a:rPr lang="en-US" sz="2000" dirty="0"/>
              <a:t> someone’s opinion when you aren’t sure of all the facts applied to their decision-making process.</a:t>
            </a:r>
            <a:endParaRPr lang="en-US" sz="2000" dirty="0">
              <a:solidFill>
                <a:srgbClr val="FFFFFF"/>
              </a:solidFill>
              <a:latin typeface="Century Gothic"/>
            </a:endParaRPr>
          </a:p>
        </p:txBody>
      </p:sp>
      <p:pic>
        <p:nvPicPr>
          <p:cNvPr id="8" name="Picture 7">
            <a:extLst>
              <a:ext uri="{FF2B5EF4-FFF2-40B4-BE49-F238E27FC236}">
                <a16:creationId xmlns:a16="http://schemas.microsoft.com/office/drawing/2014/main" id="{675EEC66-B31A-4EC9-B8DE-C7509C3A8635}"/>
              </a:ext>
            </a:extLst>
          </p:cNvPr>
          <p:cNvPicPr>
            <a:picLocks noChangeAspect="1"/>
          </p:cNvPicPr>
          <p:nvPr/>
        </p:nvPicPr>
        <p:blipFill>
          <a:blip r:embed="rId3"/>
          <a:stretch>
            <a:fillRect/>
          </a:stretch>
        </p:blipFill>
        <p:spPr>
          <a:xfrm>
            <a:off x="1340654" y="2218553"/>
            <a:ext cx="3552825" cy="1285875"/>
          </a:xfrm>
          <a:prstGeom prst="rect">
            <a:avLst/>
          </a:prstGeom>
          <a:ln>
            <a:solidFill>
              <a:schemeClr val="tx1"/>
            </a:solidFill>
          </a:ln>
        </p:spPr>
      </p:pic>
      <p:pic>
        <p:nvPicPr>
          <p:cNvPr id="10" name="Picture 9">
            <a:extLst>
              <a:ext uri="{FF2B5EF4-FFF2-40B4-BE49-F238E27FC236}">
                <a16:creationId xmlns:a16="http://schemas.microsoft.com/office/drawing/2014/main" id="{E7335E9F-D8B6-44D3-9FC5-8808C0BEB643}"/>
              </a:ext>
            </a:extLst>
          </p:cNvPr>
          <p:cNvPicPr>
            <a:picLocks noChangeAspect="1"/>
          </p:cNvPicPr>
          <p:nvPr/>
        </p:nvPicPr>
        <p:blipFill>
          <a:blip r:embed="rId4"/>
          <a:stretch>
            <a:fillRect/>
          </a:stretch>
        </p:blipFill>
        <p:spPr>
          <a:xfrm>
            <a:off x="6328174" y="1491337"/>
            <a:ext cx="5163900" cy="4432532"/>
          </a:xfrm>
          <a:prstGeom prst="rect">
            <a:avLst/>
          </a:prstGeom>
          <a:ln>
            <a:solidFill>
              <a:schemeClr val="tx1"/>
            </a:solidFill>
          </a:ln>
        </p:spPr>
      </p:pic>
    </p:spTree>
    <p:extLst>
      <p:ext uri="{BB962C8B-B14F-4D97-AF65-F5344CB8AC3E}">
        <p14:creationId xmlns:p14="http://schemas.microsoft.com/office/powerpoint/2010/main" val="1150967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1" y="3855"/>
            <a:ext cx="11087100" cy="1371600"/>
          </a:xfrm>
        </p:spPr>
        <p:txBody>
          <a:bodyPr/>
          <a:lstStyle/>
          <a:p>
            <a:pPr algn="l"/>
            <a:r>
              <a:rPr lang="en-US" b="1" dirty="0">
                <a:solidFill>
                  <a:schemeClr val="tx1"/>
                </a:solidFill>
              </a:rPr>
              <a:t>Incongruous </a:t>
            </a:r>
            <a:r>
              <a:rPr lang="en-US" dirty="0">
                <a:solidFill>
                  <a:schemeClr val="tx1"/>
                </a:solidFill>
              </a:rPr>
              <a:t>(</a:t>
            </a:r>
            <a:r>
              <a:rPr lang="en-US" dirty="0" err="1">
                <a:solidFill>
                  <a:schemeClr val="tx1"/>
                </a:solidFill>
              </a:rPr>
              <a:t>Adj</a:t>
            </a:r>
            <a:r>
              <a:rPr lang="en-US" dirty="0">
                <a:solidFill>
                  <a:schemeClr val="tx1"/>
                </a:solidFill>
              </a:rPr>
              <a:t>)</a:t>
            </a:r>
          </a:p>
        </p:txBody>
      </p:sp>
      <p:sp>
        <p:nvSpPr>
          <p:cNvPr id="3" name="Rectangle 2"/>
          <p:cNvSpPr/>
          <p:nvPr/>
        </p:nvSpPr>
        <p:spPr>
          <a:xfrm>
            <a:off x="1104900" y="2095500"/>
            <a:ext cx="4024334" cy="1531982"/>
          </a:xfrm>
          <a:prstGeom prst="rect">
            <a:avLst/>
          </a:prstGeom>
          <a:solidFill>
            <a:srgbClr val="46280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44564" y="1110338"/>
            <a:ext cx="5531118" cy="5241410"/>
          </a:xfrm>
          <a:prstGeom prst="rect">
            <a:avLst/>
          </a:prstGeom>
          <a:solidFill>
            <a:srgbClr val="46280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CC00"/>
                </a:solidFill>
              </a:ln>
            </a:endParaRPr>
          </a:p>
        </p:txBody>
      </p:sp>
      <p:sp>
        <p:nvSpPr>
          <p:cNvPr id="4" name="TextBox 3"/>
          <p:cNvSpPr txBox="1"/>
          <p:nvPr/>
        </p:nvSpPr>
        <p:spPr>
          <a:xfrm>
            <a:off x="704850" y="3875405"/>
            <a:ext cx="4771085" cy="1323439"/>
          </a:xfrm>
          <a:prstGeom prst="rect">
            <a:avLst/>
          </a:prstGeom>
        </p:spPr>
        <p:txBody>
          <a:bodyPr rtlCol="0">
            <a:spAutoFit/>
          </a:bodyPr>
          <a:lstStyle/>
          <a:p>
            <a:r>
              <a:rPr lang="en-US" sz="2000" b="1" dirty="0"/>
              <a:t>INCONGRUOUSLY</a:t>
            </a:r>
            <a:r>
              <a:rPr lang="en-US" sz="2000" dirty="0"/>
              <a:t>, Natalie spent several days a week at the library, even though she professed she didn’t like to read.</a:t>
            </a:r>
            <a:endParaRPr lang="en-US" sz="2000" dirty="0">
              <a:solidFill>
                <a:srgbClr val="FFFFFF"/>
              </a:solidFill>
              <a:latin typeface="Century Gothic"/>
            </a:endParaRPr>
          </a:p>
        </p:txBody>
      </p:sp>
      <p:pic>
        <p:nvPicPr>
          <p:cNvPr id="7" name="Picture 6">
            <a:extLst>
              <a:ext uri="{FF2B5EF4-FFF2-40B4-BE49-F238E27FC236}">
                <a16:creationId xmlns:a16="http://schemas.microsoft.com/office/drawing/2014/main" id="{14ABBE4F-F714-4976-B01D-FA4ED521280F}"/>
              </a:ext>
            </a:extLst>
          </p:cNvPr>
          <p:cNvPicPr>
            <a:picLocks noChangeAspect="1"/>
          </p:cNvPicPr>
          <p:nvPr/>
        </p:nvPicPr>
        <p:blipFill>
          <a:blip r:embed="rId3"/>
          <a:stretch>
            <a:fillRect/>
          </a:stretch>
        </p:blipFill>
        <p:spPr>
          <a:xfrm>
            <a:off x="1712129" y="2185216"/>
            <a:ext cx="2809875" cy="1352550"/>
          </a:xfrm>
          <a:prstGeom prst="rect">
            <a:avLst/>
          </a:prstGeom>
          <a:ln>
            <a:solidFill>
              <a:schemeClr val="tx1"/>
            </a:solidFill>
          </a:ln>
        </p:spPr>
      </p:pic>
      <p:pic>
        <p:nvPicPr>
          <p:cNvPr id="11" name="Picture 10">
            <a:extLst>
              <a:ext uri="{FF2B5EF4-FFF2-40B4-BE49-F238E27FC236}">
                <a16:creationId xmlns:a16="http://schemas.microsoft.com/office/drawing/2014/main" id="{1A56B734-5FFA-4A8A-940C-1B7C251AD423}"/>
              </a:ext>
            </a:extLst>
          </p:cNvPr>
          <p:cNvPicPr>
            <a:picLocks noChangeAspect="1"/>
          </p:cNvPicPr>
          <p:nvPr/>
        </p:nvPicPr>
        <p:blipFill>
          <a:blip r:embed="rId4"/>
          <a:stretch>
            <a:fillRect/>
          </a:stretch>
        </p:blipFill>
        <p:spPr>
          <a:xfrm>
            <a:off x="6284004" y="1635563"/>
            <a:ext cx="5252237" cy="4190960"/>
          </a:xfrm>
          <a:prstGeom prst="rect">
            <a:avLst/>
          </a:prstGeom>
          <a:ln>
            <a:solidFill>
              <a:schemeClr val="tx1"/>
            </a:solidFill>
          </a:ln>
        </p:spPr>
      </p:pic>
    </p:spTree>
    <p:extLst>
      <p:ext uri="{BB962C8B-B14F-4D97-AF65-F5344CB8AC3E}">
        <p14:creationId xmlns:p14="http://schemas.microsoft.com/office/powerpoint/2010/main" val="1749512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222" y="328237"/>
            <a:ext cx="10423011" cy="990600"/>
          </a:xfrm>
        </p:spPr>
        <p:txBody>
          <a:bodyPr/>
          <a:lstStyle/>
          <a:p>
            <a:pPr algn="l"/>
            <a:r>
              <a:rPr lang="en-US" b="1" dirty="0">
                <a:solidFill>
                  <a:schemeClr val="tx1"/>
                </a:solidFill>
              </a:rPr>
              <a:t>Chattel </a:t>
            </a:r>
            <a:r>
              <a:rPr lang="en-US" dirty="0">
                <a:solidFill>
                  <a:schemeClr val="tx1"/>
                </a:solidFill>
              </a:rPr>
              <a:t>(N)</a:t>
            </a:r>
          </a:p>
        </p:txBody>
      </p:sp>
      <p:sp>
        <p:nvSpPr>
          <p:cNvPr id="3" name="Rectangle 2"/>
          <p:cNvSpPr/>
          <p:nvPr/>
        </p:nvSpPr>
        <p:spPr>
          <a:xfrm>
            <a:off x="1078222" y="2097324"/>
            <a:ext cx="4024334" cy="1531982"/>
          </a:xfrm>
          <a:prstGeom prst="rect">
            <a:avLst/>
          </a:prstGeom>
          <a:solidFill>
            <a:srgbClr val="46280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29982" y="1128875"/>
            <a:ext cx="5531118" cy="5241410"/>
          </a:xfrm>
          <a:prstGeom prst="rect">
            <a:avLst/>
          </a:prstGeom>
          <a:solidFill>
            <a:srgbClr val="46280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04850" y="3875405"/>
            <a:ext cx="4771085" cy="1015663"/>
          </a:xfrm>
          <a:prstGeom prst="rect">
            <a:avLst/>
          </a:prstGeom>
        </p:spPr>
        <p:txBody>
          <a:bodyPr rtlCol="0">
            <a:spAutoFit/>
          </a:bodyPr>
          <a:lstStyle/>
          <a:p>
            <a:r>
              <a:rPr lang="en-US" sz="2000" dirty="0"/>
              <a:t>The bank held a </a:t>
            </a:r>
            <a:r>
              <a:rPr lang="en-US" sz="2000" b="1" dirty="0"/>
              <a:t>CHATTEL</a:t>
            </a:r>
            <a:r>
              <a:rPr lang="en-US" sz="2000" dirty="0"/>
              <a:t> mortgage on all our office equipment, chairs computers and even our electric clock. </a:t>
            </a:r>
            <a:endParaRPr lang="en-US" sz="2000" dirty="0">
              <a:solidFill>
                <a:srgbClr val="FFFFFF"/>
              </a:solidFill>
              <a:latin typeface="Century Gothic"/>
            </a:endParaRPr>
          </a:p>
        </p:txBody>
      </p:sp>
      <p:pic>
        <p:nvPicPr>
          <p:cNvPr id="13" name="Picture 12">
            <a:extLst>
              <a:ext uri="{FF2B5EF4-FFF2-40B4-BE49-F238E27FC236}">
                <a16:creationId xmlns:a16="http://schemas.microsoft.com/office/drawing/2014/main" id="{21F13E0D-48AE-4481-836E-0137C8030D57}"/>
              </a:ext>
            </a:extLst>
          </p:cNvPr>
          <p:cNvPicPr>
            <a:picLocks noChangeAspect="1"/>
          </p:cNvPicPr>
          <p:nvPr/>
        </p:nvPicPr>
        <p:blipFill>
          <a:blip r:embed="rId3"/>
          <a:stretch>
            <a:fillRect/>
          </a:stretch>
        </p:blipFill>
        <p:spPr>
          <a:xfrm>
            <a:off x="6289848" y="1508798"/>
            <a:ext cx="5211385" cy="4481563"/>
          </a:xfrm>
          <a:prstGeom prst="rect">
            <a:avLst/>
          </a:prstGeom>
          <a:ln>
            <a:solidFill>
              <a:schemeClr val="tx1"/>
            </a:solidFill>
          </a:ln>
        </p:spPr>
      </p:pic>
      <p:pic>
        <p:nvPicPr>
          <p:cNvPr id="11" name="Content Placeholder 10">
            <a:extLst>
              <a:ext uri="{FF2B5EF4-FFF2-40B4-BE49-F238E27FC236}">
                <a16:creationId xmlns:a16="http://schemas.microsoft.com/office/drawing/2014/main" id="{9B01A2DB-5420-49CB-ADF2-221B6EEEDD21}"/>
              </a:ext>
            </a:extLst>
          </p:cNvPr>
          <p:cNvPicPr>
            <a:picLocks noGrp="1" noChangeAspect="1"/>
          </p:cNvPicPr>
          <p:nvPr>
            <p:ph idx="1"/>
          </p:nvPr>
        </p:nvPicPr>
        <p:blipFill>
          <a:blip r:embed="rId4"/>
          <a:stretch>
            <a:fillRect/>
          </a:stretch>
        </p:blipFill>
        <p:spPr>
          <a:xfrm>
            <a:off x="1618777" y="2182278"/>
            <a:ext cx="2943225" cy="1362075"/>
          </a:xfrm>
          <a:ln>
            <a:solidFill>
              <a:schemeClr val="tx1"/>
            </a:solidFill>
          </a:ln>
        </p:spPr>
      </p:pic>
    </p:spTree>
    <p:extLst>
      <p:ext uri="{BB962C8B-B14F-4D97-AF65-F5344CB8AC3E}">
        <p14:creationId xmlns:p14="http://schemas.microsoft.com/office/powerpoint/2010/main" val="40956353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223" y="364993"/>
            <a:ext cx="10842814" cy="990600"/>
          </a:xfrm>
        </p:spPr>
        <p:txBody>
          <a:bodyPr/>
          <a:lstStyle/>
          <a:p>
            <a:pPr algn="l"/>
            <a:r>
              <a:rPr lang="en-US" b="1" dirty="0">
                <a:solidFill>
                  <a:schemeClr val="tx1"/>
                </a:solidFill>
              </a:rPr>
              <a:t>Austere </a:t>
            </a:r>
            <a:r>
              <a:rPr lang="en-US" dirty="0">
                <a:solidFill>
                  <a:schemeClr val="tx1"/>
                </a:solidFill>
              </a:rPr>
              <a:t>(</a:t>
            </a:r>
            <a:r>
              <a:rPr lang="en-US" dirty="0" err="1">
                <a:solidFill>
                  <a:schemeClr val="tx1"/>
                </a:solidFill>
              </a:rPr>
              <a:t>Adj</a:t>
            </a:r>
            <a:r>
              <a:rPr lang="en-US" dirty="0">
                <a:solidFill>
                  <a:schemeClr val="tx1"/>
                </a:solidFill>
              </a:rPr>
              <a:t>)</a:t>
            </a:r>
          </a:p>
        </p:txBody>
      </p:sp>
      <p:sp>
        <p:nvSpPr>
          <p:cNvPr id="3" name="Rectangle 2"/>
          <p:cNvSpPr/>
          <p:nvPr/>
        </p:nvSpPr>
        <p:spPr>
          <a:xfrm>
            <a:off x="1078223" y="2094932"/>
            <a:ext cx="4024334" cy="1531982"/>
          </a:xfrm>
          <a:prstGeom prst="rect">
            <a:avLst/>
          </a:prstGeom>
          <a:solidFill>
            <a:srgbClr val="46280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7924" y="1140551"/>
            <a:ext cx="5531118" cy="5241410"/>
          </a:xfrm>
          <a:prstGeom prst="rect">
            <a:avLst/>
          </a:prstGeom>
          <a:solidFill>
            <a:srgbClr val="46280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04850" y="3875405"/>
            <a:ext cx="4771085" cy="1015663"/>
          </a:xfrm>
          <a:prstGeom prst="rect">
            <a:avLst/>
          </a:prstGeom>
        </p:spPr>
        <p:txBody>
          <a:bodyPr rtlCol="0">
            <a:spAutoFit/>
          </a:bodyPr>
          <a:lstStyle/>
          <a:p>
            <a:r>
              <a:rPr lang="en-US" sz="2000" dirty="0"/>
              <a:t>The </a:t>
            </a:r>
            <a:r>
              <a:rPr lang="en-US" sz="2000" b="1" dirty="0"/>
              <a:t>AUSTERITY</a:t>
            </a:r>
            <a:r>
              <a:rPr lang="en-US" sz="2000" dirty="0"/>
              <a:t> of life in the village was understandable.  Many were jobless and evidence of poverty was everywhere. </a:t>
            </a:r>
            <a:endParaRPr lang="en-US" sz="2000" dirty="0">
              <a:solidFill>
                <a:srgbClr val="FFFFFF"/>
              </a:solidFill>
              <a:latin typeface="Century Gothic"/>
            </a:endParaRPr>
          </a:p>
        </p:txBody>
      </p:sp>
      <p:pic>
        <p:nvPicPr>
          <p:cNvPr id="10" name="Picture 9">
            <a:extLst>
              <a:ext uri="{FF2B5EF4-FFF2-40B4-BE49-F238E27FC236}">
                <a16:creationId xmlns:a16="http://schemas.microsoft.com/office/drawing/2014/main" id="{6EB68A29-DDFE-478B-88C1-674778477184}"/>
              </a:ext>
            </a:extLst>
          </p:cNvPr>
          <p:cNvPicPr>
            <a:picLocks noChangeAspect="1"/>
          </p:cNvPicPr>
          <p:nvPr/>
        </p:nvPicPr>
        <p:blipFill>
          <a:blip r:embed="rId3"/>
          <a:stretch>
            <a:fillRect/>
          </a:stretch>
        </p:blipFill>
        <p:spPr>
          <a:xfrm>
            <a:off x="6222659" y="1570635"/>
            <a:ext cx="5281648" cy="4381242"/>
          </a:xfrm>
          <a:prstGeom prst="rect">
            <a:avLst/>
          </a:prstGeom>
          <a:ln>
            <a:solidFill>
              <a:schemeClr val="tx1"/>
            </a:solidFill>
          </a:ln>
        </p:spPr>
      </p:pic>
      <p:pic>
        <p:nvPicPr>
          <p:cNvPr id="8" name="Content Placeholder 7">
            <a:extLst>
              <a:ext uri="{FF2B5EF4-FFF2-40B4-BE49-F238E27FC236}">
                <a16:creationId xmlns:a16="http://schemas.microsoft.com/office/drawing/2014/main" id="{5178C30A-9208-4A27-80F4-DF13610E8022}"/>
              </a:ext>
            </a:extLst>
          </p:cNvPr>
          <p:cNvPicPr>
            <a:picLocks noGrp="1" noChangeAspect="1"/>
          </p:cNvPicPr>
          <p:nvPr>
            <p:ph idx="1"/>
          </p:nvPr>
        </p:nvPicPr>
        <p:blipFill>
          <a:blip r:embed="rId4"/>
          <a:stretch>
            <a:fillRect/>
          </a:stretch>
        </p:blipFill>
        <p:spPr>
          <a:xfrm>
            <a:off x="1494953" y="2194173"/>
            <a:ext cx="3190875" cy="1333500"/>
          </a:xfrm>
          <a:ln>
            <a:solidFill>
              <a:schemeClr val="tx1"/>
            </a:solidFill>
          </a:ln>
        </p:spPr>
      </p:pic>
    </p:spTree>
    <p:extLst>
      <p:ext uri="{BB962C8B-B14F-4D97-AF65-F5344CB8AC3E}">
        <p14:creationId xmlns:p14="http://schemas.microsoft.com/office/powerpoint/2010/main" val="7046233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990" y="425129"/>
            <a:ext cx="10450013" cy="990600"/>
          </a:xfrm>
        </p:spPr>
        <p:txBody>
          <a:bodyPr/>
          <a:lstStyle/>
          <a:p>
            <a:pPr algn="l"/>
            <a:r>
              <a:rPr lang="en-US" b="1" dirty="0">
                <a:solidFill>
                  <a:schemeClr val="tx1"/>
                </a:solidFill>
              </a:rPr>
              <a:t>Lament </a:t>
            </a:r>
            <a:r>
              <a:rPr lang="en-US" dirty="0">
                <a:solidFill>
                  <a:schemeClr val="tx1"/>
                </a:solidFill>
              </a:rPr>
              <a:t>(N)</a:t>
            </a:r>
          </a:p>
        </p:txBody>
      </p:sp>
      <p:sp>
        <p:nvSpPr>
          <p:cNvPr id="3" name="Rectangle 2"/>
          <p:cNvSpPr/>
          <p:nvPr/>
        </p:nvSpPr>
        <p:spPr>
          <a:xfrm>
            <a:off x="1074990" y="2095500"/>
            <a:ext cx="4024334" cy="1531982"/>
          </a:xfrm>
          <a:prstGeom prst="rect">
            <a:avLst/>
          </a:prstGeom>
          <a:solidFill>
            <a:srgbClr val="46280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75364" y="1136579"/>
            <a:ext cx="5531118" cy="5241410"/>
          </a:xfrm>
          <a:prstGeom prst="rect">
            <a:avLst/>
          </a:prstGeom>
          <a:solidFill>
            <a:srgbClr val="46280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04850" y="3875405"/>
            <a:ext cx="4771085" cy="1323439"/>
          </a:xfrm>
          <a:prstGeom prst="rect">
            <a:avLst/>
          </a:prstGeom>
        </p:spPr>
        <p:txBody>
          <a:bodyPr rtlCol="0">
            <a:spAutoFit/>
          </a:bodyPr>
          <a:lstStyle/>
          <a:p>
            <a:r>
              <a:rPr lang="en-US" sz="2000" dirty="0"/>
              <a:t>It is </a:t>
            </a:r>
            <a:r>
              <a:rPr lang="en-US" sz="2000" b="1" dirty="0"/>
              <a:t>LAMENTABLE</a:t>
            </a:r>
            <a:r>
              <a:rPr lang="en-US" sz="2000" dirty="0"/>
              <a:t> that Roscoe quit college in his sophomore year; his professors considered him the brightest engineering student in his class. </a:t>
            </a:r>
            <a:endParaRPr lang="en-US" sz="2000" dirty="0">
              <a:solidFill>
                <a:srgbClr val="FFFFFF"/>
              </a:solidFill>
              <a:latin typeface="Century Gothic"/>
            </a:endParaRPr>
          </a:p>
        </p:txBody>
      </p:sp>
      <p:pic>
        <p:nvPicPr>
          <p:cNvPr id="10" name="Picture 9">
            <a:extLst>
              <a:ext uri="{FF2B5EF4-FFF2-40B4-BE49-F238E27FC236}">
                <a16:creationId xmlns:a16="http://schemas.microsoft.com/office/drawing/2014/main" id="{942B3BB6-0115-4A25-BE8A-73B7F528E3C7}"/>
              </a:ext>
            </a:extLst>
          </p:cNvPr>
          <p:cNvPicPr>
            <a:picLocks noChangeAspect="1"/>
          </p:cNvPicPr>
          <p:nvPr/>
        </p:nvPicPr>
        <p:blipFill>
          <a:blip r:embed="rId3"/>
          <a:stretch>
            <a:fillRect/>
          </a:stretch>
        </p:blipFill>
        <p:spPr>
          <a:xfrm>
            <a:off x="6356843" y="1663652"/>
            <a:ext cx="5168160" cy="4187264"/>
          </a:xfrm>
          <a:prstGeom prst="rect">
            <a:avLst/>
          </a:prstGeom>
          <a:ln>
            <a:solidFill>
              <a:schemeClr val="tx1"/>
            </a:solidFill>
          </a:ln>
        </p:spPr>
      </p:pic>
      <p:pic>
        <p:nvPicPr>
          <p:cNvPr id="8" name="Content Placeholder 7">
            <a:extLst>
              <a:ext uri="{FF2B5EF4-FFF2-40B4-BE49-F238E27FC236}">
                <a16:creationId xmlns:a16="http://schemas.microsoft.com/office/drawing/2014/main" id="{0DE5355F-34A2-4DC9-9394-223E04FAEB17}"/>
              </a:ext>
            </a:extLst>
          </p:cNvPr>
          <p:cNvPicPr>
            <a:picLocks noGrp="1" noChangeAspect="1"/>
          </p:cNvPicPr>
          <p:nvPr>
            <p:ph idx="1"/>
          </p:nvPr>
        </p:nvPicPr>
        <p:blipFill>
          <a:blip r:embed="rId4"/>
          <a:stretch>
            <a:fillRect/>
          </a:stretch>
        </p:blipFill>
        <p:spPr>
          <a:xfrm>
            <a:off x="1788072" y="2147116"/>
            <a:ext cx="2600325" cy="1428750"/>
          </a:xfrm>
          <a:ln>
            <a:solidFill>
              <a:schemeClr val="tx1"/>
            </a:solidFill>
          </a:ln>
        </p:spPr>
      </p:pic>
    </p:spTree>
    <p:extLst>
      <p:ext uri="{BB962C8B-B14F-4D97-AF65-F5344CB8AC3E}">
        <p14:creationId xmlns:p14="http://schemas.microsoft.com/office/powerpoint/2010/main" val="1878749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96288"/>
            <a:ext cx="10385552" cy="990600"/>
          </a:xfrm>
        </p:spPr>
        <p:txBody>
          <a:bodyPr/>
          <a:lstStyle/>
          <a:p>
            <a:pPr algn="l"/>
            <a:r>
              <a:rPr lang="en-US" b="1" dirty="0">
                <a:solidFill>
                  <a:schemeClr val="tx1"/>
                </a:solidFill>
              </a:rPr>
              <a:t>Aloof </a:t>
            </a:r>
            <a:r>
              <a:rPr lang="en-US" dirty="0">
                <a:solidFill>
                  <a:schemeClr val="tx1"/>
                </a:solidFill>
              </a:rPr>
              <a:t>(</a:t>
            </a:r>
            <a:r>
              <a:rPr lang="en-US" dirty="0" err="1">
                <a:solidFill>
                  <a:schemeClr val="tx1"/>
                </a:solidFill>
              </a:rPr>
              <a:t>Adj</a:t>
            </a:r>
            <a:r>
              <a:rPr lang="en-US" dirty="0">
                <a:solidFill>
                  <a:schemeClr val="tx1"/>
                </a:solidFill>
              </a:rPr>
              <a:t>)</a:t>
            </a:r>
          </a:p>
        </p:txBody>
      </p:sp>
      <p:sp>
        <p:nvSpPr>
          <p:cNvPr id="3" name="Rectangle 2"/>
          <p:cNvSpPr/>
          <p:nvPr/>
        </p:nvSpPr>
        <p:spPr>
          <a:xfrm>
            <a:off x="1104900" y="2095500"/>
            <a:ext cx="4024334" cy="1531982"/>
          </a:xfrm>
          <a:prstGeom prst="rect">
            <a:avLst/>
          </a:prstGeom>
          <a:solidFill>
            <a:srgbClr val="46280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19519" y="1124192"/>
            <a:ext cx="5531118" cy="5241410"/>
          </a:xfrm>
          <a:prstGeom prst="rect">
            <a:avLst/>
          </a:prstGeom>
          <a:solidFill>
            <a:srgbClr val="46280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04850" y="3875405"/>
            <a:ext cx="4771085" cy="1015663"/>
          </a:xfrm>
          <a:prstGeom prst="rect">
            <a:avLst/>
          </a:prstGeom>
        </p:spPr>
        <p:txBody>
          <a:bodyPr rtlCol="0">
            <a:spAutoFit/>
          </a:bodyPr>
          <a:lstStyle/>
          <a:p>
            <a:r>
              <a:rPr lang="en-US" sz="2000" dirty="0"/>
              <a:t>Nothing ruins a fine dinner at a good restaurant like an </a:t>
            </a:r>
            <a:r>
              <a:rPr lang="en-US" sz="2000" b="1" dirty="0"/>
              <a:t>ALOOF</a:t>
            </a:r>
            <a:r>
              <a:rPr lang="en-US" sz="2000" dirty="0"/>
              <a:t> waiter who makes the entire experience uncomfortable.</a:t>
            </a:r>
            <a:r>
              <a:rPr lang="en-US" dirty="0"/>
              <a:t> </a:t>
            </a:r>
            <a:endParaRPr lang="en-US" dirty="0">
              <a:solidFill>
                <a:srgbClr val="FFFFFF"/>
              </a:solidFill>
              <a:latin typeface="Century Gothic"/>
            </a:endParaRPr>
          </a:p>
        </p:txBody>
      </p:sp>
      <p:pic>
        <p:nvPicPr>
          <p:cNvPr id="8" name="Picture 7">
            <a:extLst>
              <a:ext uri="{FF2B5EF4-FFF2-40B4-BE49-F238E27FC236}">
                <a16:creationId xmlns:a16="http://schemas.microsoft.com/office/drawing/2014/main" id="{C940505F-0322-455E-B7D6-8B0E630C84F1}"/>
              </a:ext>
            </a:extLst>
          </p:cNvPr>
          <p:cNvPicPr>
            <a:picLocks noChangeAspect="1"/>
          </p:cNvPicPr>
          <p:nvPr/>
        </p:nvPicPr>
        <p:blipFill>
          <a:blip r:embed="rId3"/>
          <a:stretch>
            <a:fillRect/>
          </a:stretch>
        </p:blipFill>
        <p:spPr>
          <a:xfrm>
            <a:off x="1735942" y="2199503"/>
            <a:ext cx="2762250" cy="1323975"/>
          </a:xfrm>
          <a:prstGeom prst="rect">
            <a:avLst/>
          </a:prstGeom>
          <a:ln>
            <a:solidFill>
              <a:schemeClr val="tx1"/>
            </a:solidFill>
          </a:ln>
        </p:spPr>
      </p:pic>
      <p:pic>
        <p:nvPicPr>
          <p:cNvPr id="10" name="Picture 9">
            <a:extLst>
              <a:ext uri="{FF2B5EF4-FFF2-40B4-BE49-F238E27FC236}">
                <a16:creationId xmlns:a16="http://schemas.microsoft.com/office/drawing/2014/main" id="{20BB3696-DFF0-4AD2-BCD4-C6D7696B80CA}"/>
              </a:ext>
            </a:extLst>
          </p:cNvPr>
          <p:cNvPicPr>
            <a:picLocks noChangeAspect="1"/>
          </p:cNvPicPr>
          <p:nvPr/>
        </p:nvPicPr>
        <p:blipFill>
          <a:blip r:embed="rId4"/>
          <a:stretch>
            <a:fillRect/>
          </a:stretch>
        </p:blipFill>
        <p:spPr>
          <a:xfrm>
            <a:off x="6479703" y="1649584"/>
            <a:ext cx="5010749" cy="4190626"/>
          </a:xfrm>
          <a:prstGeom prst="rect">
            <a:avLst/>
          </a:prstGeom>
          <a:ln>
            <a:solidFill>
              <a:schemeClr val="tx1"/>
            </a:solidFill>
          </a:ln>
        </p:spPr>
      </p:pic>
    </p:spTree>
    <p:extLst>
      <p:ext uri="{BB962C8B-B14F-4D97-AF65-F5344CB8AC3E}">
        <p14:creationId xmlns:p14="http://schemas.microsoft.com/office/powerpoint/2010/main" val="33701151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99069"/>
            <a:ext cx="10395242" cy="990600"/>
          </a:xfrm>
        </p:spPr>
        <p:txBody>
          <a:bodyPr/>
          <a:lstStyle/>
          <a:p>
            <a:pPr algn="l"/>
            <a:r>
              <a:rPr lang="en-US" b="1" dirty="0">
                <a:solidFill>
                  <a:schemeClr val="tx1"/>
                </a:solidFill>
              </a:rPr>
              <a:t>Cerebral </a:t>
            </a:r>
            <a:r>
              <a:rPr lang="en-US" dirty="0">
                <a:solidFill>
                  <a:schemeClr val="tx1"/>
                </a:solidFill>
              </a:rPr>
              <a:t>(</a:t>
            </a:r>
            <a:r>
              <a:rPr lang="en-US" dirty="0" err="1">
                <a:solidFill>
                  <a:schemeClr val="tx1"/>
                </a:solidFill>
              </a:rPr>
              <a:t>Adj</a:t>
            </a:r>
            <a:r>
              <a:rPr lang="en-US" dirty="0">
                <a:solidFill>
                  <a:schemeClr val="tx1"/>
                </a:solidFill>
              </a:rPr>
              <a:t>)</a:t>
            </a:r>
          </a:p>
        </p:txBody>
      </p:sp>
      <p:sp>
        <p:nvSpPr>
          <p:cNvPr id="3" name="Rectangle 2"/>
          <p:cNvSpPr/>
          <p:nvPr/>
        </p:nvSpPr>
        <p:spPr>
          <a:xfrm>
            <a:off x="1104900" y="2095500"/>
            <a:ext cx="4024334" cy="1531982"/>
          </a:xfrm>
          <a:prstGeom prst="rect">
            <a:avLst/>
          </a:prstGeom>
          <a:solidFill>
            <a:srgbClr val="46280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59363" y="1114023"/>
            <a:ext cx="5531118" cy="5241410"/>
          </a:xfrm>
          <a:prstGeom prst="rect">
            <a:avLst/>
          </a:prstGeom>
          <a:solidFill>
            <a:srgbClr val="46280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04850" y="3875405"/>
            <a:ext cx="4771085" cy="2246769"/>
          </a:xfrm>
          <a:prstGeom prst="rect">
            <a:avLst/>
          </a:prstGeom>
        </p:spPr>
        <p:txBody>
          <a:bodyPr rtlCol="0">
            <a:spAutoFit/>
          </a:bodyPr>
          <a:lstStyle/>
          <a:p>
            <a:r>
              <a:rPr lang="en-US" sz="2000" dirty="0"/>
              <a:t>Dr. Clark was too </a:t>
            </a:r>
            <a:r>
              <a:rPr lang="en-US" sz="2000" b="1" dirty="0"/>
              <a:t>CEREBRAL</a:t>
            </a:r>
            <a:r>
              <a:rPr lang="en-US" sz="2000" dirty="0"/>
              <a:t> to be a Boy Scout leader.  Instead of saying “Pitch your tents over by the cliff,” he would confuse everyone with his big words and say, “Construct the canvas shelters in the proximity of the promontory.” </a:t>
            </a:r>
            <a:endParaRPr lang="en-US" sz="2000" dirty="0">
              <a:solidFill>
                <a:srgbClr val="FFFFFF"/>
              </a:solidFill>
              <a:latin typeface="Century Gothic"/>
            </a:endParaRPr>
          </a:p>
        </p:txBody>
      </p:sp>
      <p:pic>
        <p:nvPicPr>
          <p:cNvPr id="8" name="Picture 7">
            <a:extLst>
              <a:ext uri="{FF2B5EF4-FFF2-40B4-BE49-F238E27FC236}">
                <a16:creationId xmlns:a16="http://schemas.microsoft.com/office/drawing/2014/main" id="{A0872829-4EDC-405A-B9B2-9563BEB046CC}"/>
              </a:ext>
            </a:extLst>
          </p:cNvPr>
          <p:cNvPicPr>
            <a:picLocks noChangeAspect="1"/>
          </p:cNvPicPr>
          <p:nvPr/>
        </p:nvPicPr>
        <p:blipFill>
          <a:blip r:embed="rId3"/>
          <a:stretch>
            <a:fillRect/>
          </a:stretch>
        </p:blipFill>
        <p:spPr>
          <a:xfrm>
            <a:off x="1788329" y="2180453"/>
            <a:ext cx="2657475" cy="1362075"/>
          </a:xfrm>
          <a:prstGeom prst="rect">
            <a:avLst/>
          </a:prstGeom>
          <a:ln>
            <a:solidFill>
              <a:schemeClr val="tx1"/>
            </a:solidFill>
          </a:ln>
        </p:spPr>
      </p:pic>
      <p:pic>
        <p:nvPicPr>
          <p:cNvPr id="10" name="Picture 9">
            <a:extLst>
              <a:ext uri="{FF2B5EF4-FFF2-40B4-BE49-F238E27FC236}">
                <a16:creationId xmlns:a16="http://schemas.microsoft.com/office/drawing/2014/main" id="{B765E4BD-91C0-4BDC-B5BA-F974E12B982A}"/>
              </a:ext>
            </a:extLst>
          </p:cNvPr>
          <p:cNvPicPr>
            <a:picLocks noChangeAspect="1"/>
          </p:cNvPicPr>
          <p:nvPr/>
        </p:nvPicPr>
        <p:blipFill>
          <a:blip r:embed="rId4"/>
          <a:stretch>
            <a:fillRect/>
          </a:stretch>
        </p:blipFill>
        <p:spPr>
          <a:xfrm>
            <a:off x="6349701" y="1465315"/>
            <a:ext cx="5150441" cy="4538826"/>
          </a:xfrm>
          <a:prstGeom prst="rect">
            <a:avLst/>
          </a:prstGeom>
          <a:ln>
            <a:solidFill>
              <a:schemeClr val="tx1"/>
            </a:solidFill>
          </a:ln>
        </p:spPr>
      </p:pic>
    </p:spTree>
    <p:extLst>
      <p:ext uri="{BB962C8B-B14F-4D97-AF65-F5344CB8AC3E}">
        <p14:creationId xmlns:p14="http://schemas.microsoft.com/office/powerpoint/2010/main" val="2593565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30732"/>
            <a:ext cx="10449364" cy="990600"/>
          </a:xfrm>
        </p:spPr>
        <p:txBody>
          <a:bodyPr/>
          <a:lstStyle/>
          <a:p>
            <a:pPr algn="l"/>
            <a:r>
              <a:rPr lang="en-US" b="1" dirty="0">
                <a:solidFill>
                  <a:schemeClr val="tx1"/>
                </a:solidFill>
              </a:rPr>
              <a:t>Bulwark (N)</a:t>
            </a:r>
          </a:p>
        </p:txBody>
      </p:sp>
      <p:sp>
        <p:nvSpPr>
          <p:cNvPr id="3" name="Rectangle 2"/>
          <p:cNvSpPr/>
          <p:nvPr/>
        </p:nvSpPr>
        <p:spPr>
          <a:xfrm>
            <a:off x="1104900" y="2095500"/>
            <a:ext cx="4024334" cy="1531982"/>
          </a:xfrm>
          <a:prstGeom prst="rect">
            <a:avLst/>
          </a:prstGeom>
          <a:solidFill>
            <a:srgbClr val="46280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44560" y="1128089"/>
            <a:ext cx="5531118" cy="5241410"/>
          </a:xfrm>
          <a:prstGeom prst="rect">
            <a:avLst/>
          </a:prstGeom>
          <a:solidFill>
            <a:srgbClr val="46280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04850" y="3875405"/>
            <a:ext cx="4771085" cy="1323439"/>
          </a:xfrm>
          <a:prstGeom prst="rect">
            <a:avLst/>
          </a:prstGeom>
        </p:spPr>
        <p:txBody>
          <a:bodyPr rtlCol="0">
            <a:spAutoFit/>
          </a:bodyPr>
          <a:lstStyle/>
          <a:p>
            <a:r>
              <a:rPr lang="en-US" sz="2000" dirty="0"/>
              <a:t>The budget for national defense is an economic burden for all tax payers, but we must never forget our armed services are the </a:t>
            </a:r>
            <a:r>
              <a:rPr lang="en-US" sz="2000" b="1" dirty="0"/>
              <a:t>BULWARK</a:t>
            </a:r>
            <a:r>
              <a:rPr lang="en-US" sz="2000" dirty="0"/>
              <a:t> of defense for the nation. </a:t>
            </a:r>
            <a:endParaRPr lang="en-US" sz="2000" dirty="0">
              <a:solidFill>
                <a:srgbClr val="FFFFFF"/>
              </a:solidFill>
              <a:latin typeface="Century Gothic"/>
            </a:endParaRPr>
          </a:p>
        </p:txBody>
      </p:sp>
      <p:pic>
        <p:nvPicPr>
          <p:cNvPr id="8" name="Picture 7">
            <a:extLst>
              <a:ext uri="{FF2B5EF4-FFF2-40B4-BE49-F238E27FC236}">
                <a16:creationId xmlns:a16="http://schemas.microsoft.com/office/drawing/2014/main" id="{62720B49-769A-4D80-B556-96C1FB9C1E10}"/>
              </a:ext>
            </a:extLst>
          </p:cNvPr>
          <p:cNvPicPr>
            <a:picLocks noChangeAspect="1"/>
          </p:cNvPicPr>
          <p:nvPr/>
        </p:nvPicPr>
        <p:blipFill>
          <a:blip r:embed="rId3"/>
          <a:stretch>
            <a:fillRect/>
          </a:stretch>
        </p:blipFill>
        <p:spPr>
          <a:xfrm>
            <a:off x="1604492" y="2251891"/>
            <a:ext cx="2971800" cy="1219200"/>
          </a:xfrm>
          <a:prstGeom prst="rect">
            <a:avLst/>
          </a:prstGeom>
          <a:ln>
            <a:solidFill>
              <a:schemeClr val="tx1"/>
            </a:solidFill>
          </a:ln>
        </p:spPr>
      </p:pic>
      <p:pic>
        <p:nvPicPr>
          <p:cNvPr id="10" name="Picture 9">
            <a:extLst>
              <a:ext uri="{FF2B5EF4-FFF2-40B4-BE49-F238E27FC236}">
                <a16:creationId xmlns:a16="http://schemas.microsoft.com/office/drawing/2014/main" id="{D7D4DA93-29D9-4DEE-8719-24030896D9D5}"/>
              </a:ext>
            </a:extLst>
          </p:cNvPr>
          <p:cNvPicPr>
            <a:picLocks noChangeAspect="1"/>
          </p:cNvPicPr>
          <p:nvPr/>
        </p:nvPicPr>
        <p:blipFill>
          <a:blip r:embed="rId4"/>
          <a:stretch>
            <a:fillRect/>
          </a:stretch>
        </p:blipFill>
        <p:spPr>
          <a:xfrm>
            <a:off x="6374593" y="1514575"/>
            <a:ext cx="5071051" cy="4468437"/>
          </a:xfrm>
          <a:prstGeom prst="rect">
            <a:avLst/>
          </a:prstGeom>
          <a:ln>
            <a:solidFill>
              <a:schemeClr val="tx1"/>
            </a:solidFill>
          </a:ln>
        </p:spPr>
      </p:pic>
    </p:spTree>
    <p:extLst>
      <p:ext uri="{BB962C8B-B14F-4D97-AF65-F5344CB8AC3E}">
        <p14:creationId xmlns:p14="http://schemas.microsoft.com/office/powerpoint/2010/main" val="10678988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3924"/>
            <a:ext cx="11087100" cy="1371600"/>
          </a:xfrm>
        </p:spPr>
        <p:txBody>
          <a:bodyPr/>
          <a:lstStyle/>
          <a:p>
            <a:pPr algn="l"/>
            <a:r>
              <a:rPr lang="en-US" b="1" dirty="0">
                <a:solidFill>
                  <a:schemeClr val="tx1"/>
                </a:solidFill>
              </a:rPr>
              <a:t>Connoisseur </a:t>
            </a:r>
            <a:r>
              <a:rPr lang="en-US" dirty="0">
                <a:solidFill>
                  <a:schemeClr val="tx1"/>
                </a:solidFill>
              </a:rPr>
              <a:t>(N)</a:t>
            </a:r>
          </a:p>
        </p:txBody>
      </p:sp>
      <p:sp>
        <p:nvSpPr>
          <p:cNvPr id="3" name="Rectangle 2"/>
          <p:cNvSpPr/>
          <p:nvPr/>
        </p:nvSpPr>
        <p:spPr>
          <a:xfrm>
            <a:off x="1104900" y="2095500"/>
            <a:ext cx="4024334" cy="1531982"/>
          </a:xfrm>
          <a:prstGeom prst="rect">
            <a:avLst/>
          </a:prstGeom>
          <a:solidFill>
            <a:srgbClr val="46280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55949" y="1141118"/>
            <a:ext cx="5531118" cy="5241410"/>
          </a:xfrm>
          <a:prstGeom prst="rect">
            <a:avLst/>
          </a:prstGeom>
          <a:solidFill>
            <a:srgbClr val="46280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04850" y="3875405"/>
            <a:ext cx="4771085" cy="707886"/>
          </a:xfrm>
          <a:prstGeom prst="rect">
            <a:avLst/>
          </a:prstGeom>
        </p:spPr>
        <p:txBody>
          <a:bodyPr rtlCol="0">
            <a:spAutoFit/>
          </a:bodyPr>
          <a:lstStyle/>
          <a:p>
            <a:r>
              <a:rPr lang="en-US" sz="2000" dirty="0"/>
              <a:t>“What makes you a </a:t>
            </a:r>
            <a:r>
              <a:rPr lang="en-US" sz="2000" b="1" dirty="0"/>
              <a:t>CONNOISSEUR</a:t>
            </a:r>
            <a:r>
              <a:rPr lang="en-US" sz="2000" dirty="0"/>
              <a:t> of bathing suits?” one Eskimo asked of the other.</a:t>
            </a:r>
            <a:endParaRPr lang="en-US" sz="2000" dirty="0">
              <a:solidFill>
                <a:srgbClr val="FFFFFF"/>
              </a:solidFill>
              <a:latin typeface="Century Gothic"/>
            </a:endParaRPr>
          </a:p>
        </p:txBody>
      </p:sp>
      <p:pic>
        <p:nvPicPr>
          <p:cNvPr id="8" name="Picture 7">
            <a:extLst>
              <a:ext uri="{FF2B5EF4-FFF2-40B4-BE49-F238E27FC236}">
                <a16:creationId xmlns:a16="http://schemas.microsoft.com/office/drawing/2014/main" id="{C2873D9B-061D-48DB-B6F1-CE3AB3FF119C}"/>
              </a:ext>
            </a:extLst>
          </p:cNvPr>
          <p:cNvPicPr>
            <a:picLocks noChangeAspect="1"/>
          </p:cNvPicPr>
          <p:nvPr/>
        </p:nvPicPr>
        <p:blipFill>
          <a:blip r:embed="rId3"/>
          <a:stretch>
            <a:fillRect/>
          </a:stretch>
        </p:blipFill>
        <p:spPr>
          <a:xfrm>
            <a:off x="1659742" y="2175691"/>
            <a:ext cx="2914650" cy="1371600"/>
          </a:xfrm>
          <a:prstGeom prst="rect">
            <a:avLst/>
          </a:prstGeom>
          <a:ln>
            <a:solidFill>
              <a:schemeClr val="tx1"/>
            </a:solidFill>
          </a:ln>
        </p:spPr>
      </p:pic>
      <p:pic>
        <p:nvPicPr>
          <p:cNvPr id="10" name="Picture 9">
            <a:extLst>
              <a:ext uri="{FF2B5EF4-FFF2-40B4-BE49-F238E27FC236}">
                <a16:creationId xmlns:a16="http://schemas.microsoft.com/office/drawing/2014/main" id="{FB094C8F-C286-46C7-B853-A7437DA7C06E}"/>
              </a:ext>
            </a:extLst>
          </p:cNvPr>
          <p:cNvPicPr>
            <a:picLocks noChangeAspect="1"/>
          </p:cNvPicPr>
          <p:nvPr/>
        </p:nvPicPr>
        <p:blipFill>
          <a:blip r:embed="rId4"/>
          <a:stretch>
            <a:fillRect/>
          </a:stretch>
        </p:blipFill>
        <p:spPr>
          <a:xfrm>
            <a:off x="6377476" y="1387771"/>
            <a:ext cx="5088063" cy="4748103"/>
          </a:xfrm>
          <a:prstGeom prst="rect">
            <a:avLst/>
          </a:prstGeom>
          <a:ln>
            <a:solidFill>
              <a:schemeClr val="tx1"/>
            </a:solidFill>
          </a:ln>
        </p:spPr>
      </p:pic>
    </p:spTree>
    <p:extLst>
      <p:ext uri="{BB962C8B-B14F-4D97-AF65-F5344CB8AC3E}">
        <p14:creationId xmlns:p14="http://schemas.microsoft.com/office/powerpoint/2010/main" val="24918632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52529"/>
            <a:ext cx="10413883" cy="990600"/>
          </a:xfrm>
        </p:spPr>
        <p:txBody>
          <a:bodyPr/>
          <a:lstStyle/>
          <a:p>
            <a:pPr algn="l"/>
            <a:r>
              <a:rPr lang="en-US" b="1" dirty="0">
                <a:solidFill>
                  <a:schemeClr val="tx1"/>
                </a:solidFill>
              </a:rPr>
              <a:t>Encroach </a:t>
            </a:r>
            <a:r>
              <a:rPr lang="en-US" dirty="0">
                <a:solidFill>
                  <a:schemeClr val="tx1"/>
                </a:solidFill>
              </a:rPr>
              <a:t>(V)</a:t>
            </a:r>
          </a:p>
        </p:txBody>
      </p:sp>
      <p:sp>
        <p:nvSpPr>
          <p:cNvPr id="3" name="Rectangle 2"/>
          <p:cNvSpPr/>
          <p:nvPr/>
        </p:nvSpPr>
        <p:spPr>
          <a:xfrm>
            <a:off x="1104900" y="2095500"/>
            <a:ext cx="4024334" cy="1531982"/>
          </a:xfrm>
          <a:prstGeom prst="rect">
            <a:avLst/>
          </a:prstGeom>
          <a:solidFill>
            <a:srgbClr val="46280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44565" y="1095427"/>
            <a:ext cx="5531118" cy="5241410"/>
          </a:xfrm>
          <a:prstGeom prst="rect">
            <a:avLst/>
          </a:prstGeom>
          <a:solidFill>
            <a:srgbClr val="46280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04850" y="3875405"/>
            <a:ext cx="4771085" cy="1323439"/>
          </a:xfrm>
          <a:prstGeom prst="rect">
            <a:avLst/>
          </a:prstGeom>
        </p:spPr>
        <p:txBody>
          <a:bodyPr rtlCol="0">
            <a:spAutoFit/>
          </a:bodyPr>
          <a:lstStyle/>
          <a:p>
            <a:r>
              <a:rPr lang="en-US" sz="2000" dirty="0"/>
              <a:t>With an </a:t>
            </a:r>
            <a:r>
              <a:rPr lang="en-US" sz="2000" b="1" dirty="0"/>
              <a:t>ENCROACHING</a:t>
            </a:r>
            <a:r>
              <a:rPr lang="en-US" sz="2000" dirty="0"/>
              <a:t> anxiety bordering on hysteria, I made my way down the shoulder of the deep ditch to where the crashed car lay on its side. </a:t>
            </a:r>
            <a:endParaRPr lang="en-US" sz="2000" dirty="0">
              <a:solidFill>
                <a:srgbClr val="FFFFFF"/>
              </a:solidFill>
              <a:latin typeface="Century Gothic"/>
            </a:endParaRPr>
          </a:p>
        </p:txBody>
      </p:sp>
      <p:pic>
        <p:nvPicPr>
          <p:cNvPr id="8" name="Picture 7">
            <a:extLst>
              <a:ext uri="{FF2B5EF4-FFF2-40B4-BE49-F238E27FC236}">
                <a16:creationId xmlns:a16="http://schemas.microsoft.com/office/drawing/2014/main" id="{093C2ABF-5584-4773-8106-043E4D14169A}"/>
              </a:ext>
            </a:extLst>
          </p:cNvPr>
          <p:cNvPicPr>
            <a:picLocks noChangeAspect="1"/>
          </p:cNvPicPr>
          <p:nvPr/>
        </p:nvPicPr>
        <p:blipFill>
          <a:blip r:embed="rId3"/>
          <a:stretch>
            <a:fillRect/>
          </a:stretch>
        </p:blipFill>
        <p:spPr>
          <a:xfrm>
            <a:off x="1433042" y="2227967"/>
            <a:ext cx="3314700" cy="1276350"/>
          </a:xfrm>
          <a:prstGeom prst="rect">
            <a:avLst/>
          </a:prstGeom>
          <a:ln>
            <a:solidFill>
              <a:schemeClr val="tx1"/>
            </a:solidFill>
          </a:ln>
        </p:spPr>
      </p:pic>
      <p:pic>
        <p:nvPicPr>
          <p:cNvPr id="10" name="Picture 9">
            <a:extLst>
              <a:ext uri="{FF2B5EF4-FFF2-40B4-BE49-F238E27FC236}">
                <a16:creationId xmlns:a16="http://schemas.microsoft.com/office/drawing/2014/main" id="{D834576A-7187-4BA4-B62D-B204EBA6C1FC}"/>
              </a:ext>
            </a:extLst>
          </p:cNvPr>
          <p:cNvPicPr>
            <a:picLocks noChangeAspect="1"/>
          </p:cNvPicPr>
          <p:nvPr/>
        </p:nvPicPr>
        <p:blipFill>
          <a:blip r:embed="rId4"/>
          <a:stretch>
            <a:fillRect/>
          </a:stretch>
        </p:blipFill>
        <p:spPr>
          <a:xfrm>
            <a:off x="6301465" y="1343129"/>
            <a:ext cx="5217318" cy="4746006"/>
          </a:xfrm>
          <a:prstGeom prst="rect">
            <a:avLst/>
          </a:prstGeom>
          <a:ln>
            <a:solidFill>
              <a:schemeClr val="tx1"/>
            </a:solidFill>
          </a:ln>
        </p:spPr>
      </p:pic>
    </p:spTree>
    <p:extLst>
      <p:ext uri="{BB962C8B-B14F-4D97-AF65-F5344CB8AC3E}">
        <p14:creationId xmlns:p14="http://schemas.microsoft.com/office/powerpoint/2010/main" val="1304077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digital_lotus</Template>
  <TotalTime>125</TotalTime>
  <Words>305</Words>
  <Application>Microsoft Office PowerPoint</Application>
  <PresentationFormat>Widescreen</PresentationFormat>
  <Paragraphs>32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Times New Roman</vt:lpstr>
      <vt:lpstr>Custom Design</vt:lpstr>
      <vt:lpstr>Vocabulary 1</vt:lpstr>
      <vt:lpstr>Chattel (N)</vt:lpstr>
      <vt:lpstr>Austere (Adj)</vt:lpstr>
      <vt:lpstr>Lament (N)</vt:lpstr>
      <vt:lpstr>Aloof (Adj)</vt:lpstr>
      <vt:lpstr>Cerebral (Adj)</vt:lpstr>
      <vt:lpstr>Bulwark (N)</vt:lpstr>
      <vt:lpstr>Connoisseur (N)</vt:lpstr>
      <vt:lpstr>Encroach (V)</vt:lpstr>
      <vt:lpstr>Belittle (V)</vt:lpstr>
      <vt:lpstr>Incongruous (Adj)</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dc:title>
  <dc:creator>Debbie Riley</dc:creator>
  <cp:lastModifiedBy>Debbie Riley</cp:lastModifiedBy>
  <cp:revision>20</cp:revision>
  <dcterms:modified xsi:type="dcterms:W3CDTF">2022-05-03T14:17:40Z</dcterms:modified>
</cp:coreProperties>
</file>