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403"/>
    <a:srgbClr val="7D054A"/>
    <a:srgbClr val="4C338C"/>
    <a:srgbClr val="FD842F"/>
    <a:srgbClr val="7AC11D"/>
    <a:srgbClr val="F9378D"/>
    <a:srgbClr val="FEB03B"/>
    <a:srgbClr val="F33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1AD0F-67A3-442D-B3D8-E7B95BD37DDB}" type="datetimeFigureOut">
              <a:rPr lang="en-US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BBD5D-BF02-4216-9B64-47DD69D6791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07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24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9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7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08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5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6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084726B-D0F2-4DEA-AE0D-FDDD209558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8000" y="685800"/>
            <a:ext cx="4876800" cy="27432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6C5F624-96B6-460F-B0C6-D1669D3405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08000" y="3505200"/>
            <a:ext cx="4876800" cy="6096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3245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DBD17-142A-4FDB-937E-24450F44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DD07F-01CB-4027-8BBF-5BC8C1454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325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ADDF32-0273-43D9-8AEE-4C3A0A616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382000" y="685800"/>
            <a:ext cx="1981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6B68C-0FC9-48CE-889C-A4D93E159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38400" y="685800"/>
            <a:ext cx="57404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264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27C17-7445-4D55-81B0-6460508D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E83A8-7420-4C3F-8C69-A54DA65A2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711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11185-F4E9-43D4-A93C-AA510927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4A817-2346-4563-A7D4-5592DC788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057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6966D-2788-4D55-A151-EC0E0ED6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22D41-6FEE-4D55-8F97-26B654449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8608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4BCAB-920B-46FC-B82C-97D7E4677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2400" y="1600200"/>
            <a:ext cx="38608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742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2CE9-8317-4F38-99E5-087C8D64E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91A0E-0FD3-43D4-9738-D64FAA9DE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BBE3D-5FC7-43C5-AB73-3CE8F2710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00B48F-52F8-4A3B-A6DD-29E86C8C3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03E4C8-F671-4758-9082-BF2DCB022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44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BCF50-CA76-438A-85EF-363277FB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47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0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1677-1C8C-4971-85A6-27FB6A1F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C2961-41A4-4924-AE62-B6F7F5C6A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84B88E-6490-4F38-811D-9724B77D9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77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A4856-8E6F-4903-A4EF-39D849DD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882503-E1C8-4AF2-9777-373EDD30F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ECFD2-868E-4622-BEF1-ABB7A84A3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59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771DB12-50D2-4A43-A140-02D095857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685800"/>
            <a:ext cx="7924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Topic Goes Here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ADACA76-FCEF-448E-8AAC-5721E894A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7924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Subtopics Go Here</a:t>
            </a:r>
          </a:p>
        </p:txBody>
      </p:sp>
    </p:spTree>
    <p:extLst>
      <p:ext uri="{BB962C8B-B14F-4D97-AF65-F5344CB8AC3E}">
        <p14:creationId xmlns:p14="http://schemas.microsoft.com/office/powerpoint/2010/main" val="96645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7D054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D054A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rgbClr val="7D054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852" y="2312041"/>
            <a:ext cx="5541108" cy="1116959"/>
          </a:xfrm>
        </p:spPr>
        <p:txBody>
          <a:bodyPr/>
          <a:lstStyle/>
          <a:p>
            <a:r>
              <a:rPr lang="en-US" i="1" dirty="0">
                <a:solidFill>
                  <a:srgbClr val="703403"/>
                </a:solidFill>
              </a:rPr>
              <a:t>Vocabulary 10</a:t>
            </a:r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Dissolution </a:t>
            </a:r>
            <a:r>
              <a:rPr lang="en-US" dirty="0">
                <a:solidFill>
                  <a:srgbClr val="703403"/>
                </a:solidFill>
              </a:rPr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27820" y="3919793"/>
            <a:ext cx="3363271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After his wife’s death, Bill fell into a </a:t>
            </a:r>
            <a:r>
              <a:rPr lang="en-US" sz="2000" b="1" dirty="0"/>
              <a:t>DISSOLUTE</a:t>
            </a:r>
            <a:r>
              <a:rPr lang="en-US" sz="2000" dirty="0"/>
              <a:t> lifestyle, caring little for his appearance or career.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9F1F5D-06CF-4380-AA11-56BF5954B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934" y="985496"/>
            <a:ext cx="5107749" cy="49658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6C473F-2B9E-41A3-B523-151C48A55256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7BD75E-0F92-4658-A2E0-20D7BC0486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1264" y="2343153"/>
            <a:ext cx="2643061" cy="102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7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Forage </a:t>
            </a:r>
            <a:r>
              <a:rPr lang="en-US" dirty="0">
                <a:solidFill>
                  <a:srgbClr val="703403"/>
                </a:solidFill>
              </a:rPr>
              <a:t>(V,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73752" y="3817981"/>
            <a:ext cx="3648859" cy="22467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We </a:t>
            </a:r>
            <a:r>
              <a:rPr lang="en-US" sz="2000" b="1" dirty="0"/>
              <a:t>FORAGED</a:t>
            </a:r>
            <a:r>
              <a:rPr lang="en-US" sz="2000" dirty="0"/>
              <a:t> through the shed for plywood, tin sheets, and boards; anything with which to board up the windows and doors before the full force of the hurricane struck.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E91ECF-47F3-4506-80DB-B4F30440A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7888" y="1024222"/>
            <a:ext cx="4955841" cy="488841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326339C-1BF8-4E06-A968-FAC0A2B49D30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F0CB54-441A-4004-B107-7193996C9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0414" y="2319950"/>
            <a:ext cx="1903989" cy="107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2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Amenable</a:t>
            </a:r>
            <a:r>
              <a:rPr lang="en-US" b="1" dirty="0"/>
              <a:t> </a:t>
            </a:r>
            <a:r>
              <a:rPr lang="en-US" dirty="0">
                <a:solidFill>
                  <a:srgbClr val="703403"/>
                </a:solidFill>
              </a:rPr>
              <a:t>(</a:t>
            </a:r>
            <a:r>
              <a:rPr lang="en-US" dirty="0" err="1">
                <a:solidFill>
                  <a:srgbClr val="703403"/>
                </a:solidFill>
              </a:rPr>
              <a:t>Adj</a:t>
            </a:r>
            <a:r>
              <a:rPr lang="en-US" dirty="0">
                <a:solidFill>
                  <a:srgbClr val="703403"/>
                </a:solidFill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22089" y="3910915"/>
            <a:ext cx="3547653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To raise money for the softball team, the Seminole Indians were </a:t>
            </a:r>
            <a:r>
              <a:rPr lang="en-US" sz="2000" b="1" dirty="0"/>
              <a:t>AMENABLE</a:t>
            </a:r>
            <a:r>
              <a:rPr lang="en-US" sz="2000" dirty="0"/>
              <a:t> to sharing the revenue from the games at their bingo hall.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BC901B-F2CF-4DD4-809A-4F9C3C161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8694" y="1057396"/>
            <a:ext cx="5154229" cy="482206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BB97CA3-80F1-42DF-B35B-716EA205D70B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81ABA9-30F5-484C-9C86-E1BEA3223F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108" y="2363710"/>
            <a:ext cx="2803889" cy="9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35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695" y="685800"/>
            <a:ext cx="8140505" cy="838200"/>
          </a:xfrm>
        </p:spPr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Precarious </a:t>
            </a:r>
            <a:r>
              <a:rPr lang="en-US" dirty="0">
                <a:solidFill>
                  <a:srgbClr val="703403"/>
                </a:solidFill>
              </a:rPr>
              <a:t>(</a:t>
            </a:r>
            <a:r>
              <a:rPr lang="en-US" dirty="0" err="1">
                <a:solidFill>
                  <a:srgbClr val="703403"/>
                </a:solidFill>
              </a:rPr>
              <a:t>Adj</a:t>
            </a:r>
            <a:r>
              <a:rPr lang="en-US" dirty="0">
                <a:solidFill>
                  <a:srgbClr val="703403"/>
                </a:solidFill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41371" y="3853465"/>
            <a:ext cx="3441111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The </a:t>
            </a:r>
            <a:r>
              <a:rPr lang="en-US" sz="2000" b="1" dirty="0"/>
              <a:t>PRECARIOUSNESS</a:t>
            </a:r>
            <a:r>
              <a:rPr lang="en-US" sz="2000" dirty="0"/>
              <a:t> of the situation did not fully strike the fishermen until their small boat arrived at the dock only moments before the storm struck.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BE8CEE-8688-469D-B080-7D7A0D686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261" y="1144403"/>
            <a:ext cx="5243095" cy="464805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FC88E2D-C109-4EB7-86BF-DC3FF479EA7B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A39177-75EF-4F7D-B265-A6FADF9AE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3275" y="2365997"/>
            <a:ext cx="2457507" cy="98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2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Criterion </a:t>
            </a:r>
            <a:r>
              <a:rPr lang="en-US" dirty="0">
                <a:solidFill>
                  <a:srgbClr val="703403"/>
                </a:solidFill>
              </a:rPr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50335" y="3817981"/>
            <a:ext cx="3520655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b="1" dirty="0"/>
              <a:t>CRITERION</a:t>
            </a:r>
            <a:r>
              <a:rPr lang="en-US" sz="2000" dirty="0"/>
              <a:t> is singular, while </a:t>
            </a:r>
            <a:r>
              <a:rPr lang="en-US" sz="2000" b="1" dirty="0"/>
              <a:t>CRITERIA</a:t>
            </a:r>
            <a:r>
              <a:rPr lang="en-US" sz="2000" dirty="0"/>
              <a:t> is plural.)  The physical </a:t>
            </a:r>
            <a:r>
              <a:rPr lang="en-US" sz="2000" b="1" dirty="0"/>
              <a:t>CRITERIA</a:t>
            </a:r>
            <a:r>
              <a:rPr lang="en-US" sz="2000" dirty="0"/>
              <a:t> for a good basketball player are to be seven feet tall and jump like a kangaroo.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A39761-EC23-4275-90C4-79FB983AA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3279" y="1097992"/>
            <a:ext cx="5085060" cy="47408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9C4055F-D657-4BA4-B2D2-95DE43512F7D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4EF24B-F37A-48C3-BEC4-43AD8128E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9731" y="2350742"/>
            <a:ext cx="2624012" cy="107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49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Guise </a:t>
            </a:r>
            <a:r>
              <a:rPr lang="en-US" dirty="0">
                <a:solidFill>
                  <a:srgbClr val="703403"/>
                </a:solidFill>
              </a:rPr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16090" y="3817981"/>
            <a:ext cx="3553652" cy="25545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(A false appearance can also be a </a:t>
            </a:r>
            <a:r>
              <a:rPr lang="en-US" sz="2000" b="1" dirty="0"/>
              <a:t>GUISE</a:t>
            </a:r>
            <a:r>
              <a:rPr lang="en-US" sz="2000" dirty="0"/>
              <a:t>.)  Amy was extremely cautious of advances made toward her by Sam because, as she put it, he had the </a:t>
            </a:r>
            <a:r>
              <a:rPr lang="en-US" sz="2000" b="1" dirty="0"/>
              <a:t>GUISE</a:t>
            </a:r>
            <a:r>
              <a:rPr lang="en-US" sz="2000" dirty="0"/>
              <a:t> of an angel, but she didn’t trust his motives.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9BDDCA-6126-4F54-BC7D-A68E0EAB3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649" y="1233662"/>
            <a:ext cx="5006319" cy="446953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6AD94B-AA83-4B9E-8913-DF12BF45FC47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C810C5-5652-4BDD-8C5E-264D2A795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4447" y="2337137"/>
            <a:ext cx="1919956" cy="104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15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403"/>
                </a:solidFill>
              </a:rPr>
              <a:t>Lesion</a:t>
            </a:r>
            <a:r>
              <a:rPr lang="en-US" b="1" dirty="0">
                <a:solidFill>
                  <a:srgbClr val="703403"/>
                </a:solidFill>
              </a:rPr>
              <a:t> </a:t>
            </a:r>
            <a:r>
              <a:rPr lang="en-US" dirty="0">
                <a:solidFill>
                  <a:srgbClr val="703403"/>
                </a:solidFill>
              </a:rPr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6639" y="3842366"/>
            <a:ext cx="3335955" cy="22467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The nurses told Crystal to keep the bandage on her knee until the </a:t>
            </a:r>
            <a:r>
              <a:rPr lang="en-US" sz="2000" b="1" dirty="0"/>
              <a:t>LESION</a:t>
            </a:r>
            <a:r>
              <a:rPr lang="en-US" sz="2000" dirty="0"/>
              <a:t> healed, otherwise the open sore would be prone to infection by air-borne bacteria.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9FDDE7-7AC9-4BBD-BE7C-0099EE934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507" y="1419912"/>
            <a:ext cx="5056604" cy="409703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754B1FE-5D0F-4A6C-BBAA-E5E509584489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62698E-D894-43D1-AE18-E98F9AA60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182" y="2319206"/>
            <a:ext cx="2112435" cy="110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65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Gird </a:t>
            </a:r>
            <a:r>
              <a:rPr lang="en-US" dirty="0">
                <a:solidFill>
                  <a:srgbClr val="703403"/>
                </a:solidFill>
              </a:rPr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0368" y="3817981"/>
            <a:ext cx="3426234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Jack hoped he could stop the invasion of weeds from his neighbor’s yard by </a:t>
            </a:r>
            <a:r>
              <a:rPr lang="en-US" sz="2000" b="1" dirty="0"/>
              <a:t>GIRDING</a:t>
            </a:r>
            <a:r>
              <a:rPr lang="en-US" sz="2000" dirty="0"/>
              <a:t> his lawn with a pre-emergent herbicide.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B59E41-8525-4DF3-91EC-64DE4B9EA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391" y="1595827"/>
            <a:ext cx="5184836" cy="374520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248182A-8899-4D92-84E3-B6A91EF5FC7B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3E57F4-D9E6-4B29-9E73-FAF162E59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577" y="2347596"/>
            <a:ext cx="2076829" cy="101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98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Fetish </a:t>
            </a:r>
            <a:r>
              <a:rPr lang="en-US" dirty="0">
                <a:solidFill>
                  <a:srgbClr val="703403"/>
                </a:solidFill>
              </a:rPr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33575" y="3817981"/>
            <a:ext cx="3536167" cy="25545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Her psychologist said the reason Darlene had a </a:t>
            </a:r>
            <a:r>
              <a:rPr lang="en-US" sz="2000" b="1" dirty="0"/>
              <a:t>FETISH</a:t>
            </a:r>
            <a:r>
              <a:rPr lang="en-US" sz="2000" dirty="0"/>
              <a:t> of washing her hands a dozen times a day was because she had a guilt complex about something in her past, and she was trying to wash the guilt away. 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FF851A-628F-4FB9-8FE6-8F01B90AD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874" y="1085907"/>
            <a:ext cx="5055870" cy="47650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ADB91A9-1A4A-4943-9C38-F407A17CF8F8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F3AAAB-55E3-419C-A430-BEC79E3DEA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3705" y="2345246"/>
            <a:ext cx="2393007" cy="102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63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0492" y="685800"/>
            <a:ext cx="8182708" cy="838200"/>
          </a:xfrm>
        </p:spPr>
        <p:txBody>
          <a:bodyPr/>
          <a:lstStyle/>
          <a:p>
            <a:r>
              <a:rPr lang="en-US" b="1" dirty="0">
                <a:solidFill>
                  <a:srgbClr val="703403"/>
                </a:solidFill>
              </a:rPr>
              <a:t>Disperse </a:t>
            </a:r>
            <a:r>
              <a:rPr lang="en-US" dirty="0">
                <a:solidFill>
                  <a:srgbClr val="703403"/>
                </a:solidFill>
              </a:rPr>
              <a:t>(V, </a:t>
            </a:r>
            <a:r>
              <a:rPr lang="en-US" dirty="0" err="1">
                <a:solidFill>
                  <a:srgbClr val="703403"/>
                </a:solidFill>
              </a:rPr>
              <a:t>Adj</a:t>
            </a:r>
            <a:r>
              <a:rPr lang="en-US" dirty="0">
                <a:solidFill>
                  <a:srgbClr val="703403"/>
                </a:solidFill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70340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50107" y="3817981"/>
            <a:ext cx="3483314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Bonaparte </a:t>
            </a:r>
            <a:r>
              <a:rPr lang="en-US" sz="2000" b="1" dirty="0"/>
              <a:t>DISPERSED</a:t>
            </a:r>
            <a:r>
              <a:rPr lang="en-US" sz="2000" dirty="0"/>
              <a:t> his troops strategically all along the mountain’s ridge where they could fire down upon the Austrian Army as it advanced up the hill.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D4CF5A-DBA1-4E42-9065-702652502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787" y="1184535"/>
            <a:ext cx="5064044" cy="456779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54E8E43-F0FB-4ED1-83CF-EBB1B4529B57}"/>
              </a:ext>
            </a:extLst>
          </p:cNvPr>
          <p:cNvSpPr/>
          <p:nvPr/>
        </p:nvSpPr>
        <p:spPr>
          <a:xfrm>
            <a:off x="1369731" y="2285999"/>
            <a:ext cx="3494672" cy="1143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5458D1-D371-40DD-89AD-472ECF5DF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0991" y="2357758"/>
            <a:ext cx="2137352" cy="99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77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flower_generation</Template>
  <TotalTime>110</TotalTime>
  <Words>352</Words>
  <Application>Microsoft Office PowerPoint</Application>
  <PresentationFormat>Widescreen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Verdana</vt:lpstr>
      <vt:lpstr>Custom Design</vt:lpstr>
      <vt:lpstr>Vocabulary 10</vt:lpstr>
      <vt:lpstr>Amenable (Adj)</vt:lpstr>
      <vt:lpstr>Precarious (Adj)</vt:lpstr>
      <vt:lpstr>Criterion (N)</vt:lpstr>
      <vt:lpstr>Guise (N)</vt:lpstr>
      <vt:lpstr>Lesion (N)</vt:lpstr>
      <vt:lpstr>Gird (V)</vt:lpstr>
      <vt:lpstr>Fetish (N)</vt:lpstr>
      <vt:lpstr>Disperse (V, Adj)</vt:lpstr>
      <vt:lpstr>Dissolution (N)</vt:lpstr>
      <vt:lpstr>Forage (V, 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17</cp:revision>
  <dcterms:modified xsi:type="dcterms:W3CDTF">2022-05-03T15:08:52Z</dcterms:modified>
</cp:coreProperties>
</file>