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notesMasterIdLst>
    <p:notesMasterId r:id="rId13"/>
  </p:notes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F02"/>
    <a:srgbClr val="77B503"/>
    <a:srgbClr val="BF8126"/>
    <a:srgbClr val="847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AD0F-67A3-442D-B3D8-E7B95BD37DDB}" type="datetimeFigureOut">
              <a:rPr lang="en-US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BD5D-BF02-4216-9B64-47DD69D6791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07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9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3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4E6711A-ED75-405A-BF72-FAC71AFE95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25600" y="2667000"/>
            <a:ext cx="7620000" cy="76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C3D225A-B8A2-4227-AC05-109A08EAAB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25600" y="3352800"/>
            <a:ext cx="76200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21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FAAC-2503-4605-A6A4-160D9481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4346B-AB7C-47A6-B2C6-85F0B9A6C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11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F4109-E236-4017-A3F6-A1EFB1183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45400" y="1066800"/>
            <a:ext cx="20066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4D26A-9DB9-414F-8F82-99DA23C78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5600" y="1066800"/>
            <a:ext cx="5816600" cy="4114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80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01D3-314E-4C55-A201-453E97E5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12E8C-A31C-4750-BECC-5CA996026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924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A9A1-8422-4FA0-8B17-D389D210F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8328A-339E-4BA2-99A3-5F02C757F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73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D0B6-C225-423A-A5F0-70063673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D0CCC-CA25-415E-B104-88FB023A1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0" y="2133600"/>
            <a:ext cx="3708400" cy="30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DE3D5-4642-40CC-AE5A-69EE17784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2133600"/>
            <a:ext cx="3708400" cy="30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792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10F0-4A78-4D15-A722-21CEA034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7466F-4150-4570-B266-D9A5659EC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F8386-AE79-4FD1-B999-AC44B9B7D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68203-E3B7-40DD-94FA-FF97E5439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4D9D1-00EC-4A39-B8AD-E0F2FA084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23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13021-A4FB-49C2-BDB4-528124B3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8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56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3DB5D-AB2B-4188-93CE-EFA83CEB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6E48D-05C2-455C-A385-45AD72B03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DB7C4-AFE2-4CFF-9AC7-FF99D7A12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21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1BC5-FE8C-46B7-8808-7246B86B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F7B54-1EBC-4F4E-95CD-60DDAD581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C2450-6655-44DC-9DDA-4BAAB9E3C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63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C76AC0E-2A54-4204-BC8D-7B2DC1AE4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1066800"/>
            <a:ext cx="8026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Topic Goes Here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6370A90-5518-4F35-B3A8-1333AECF3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2133600"/>
            <a:ext cx="762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106398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Palatino Linotype" panose="0204050205050503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Palatino Linotype" panose="0204050205050503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Palatino Linotype" panose="0204050205050503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Palatino Linotype" panose="0204050205050503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Palatino Linotype" panose="0204050205050503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Palatino Linotype" panose="0204050205050503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Palatino Linotype" panose="0204050205050503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800000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3145" y="2869131"/>
            <a:ext cx="3889676" cy="762000"/>
          </a:xfrm>
        </p:spPr>
        <p:txBody>
          <a:bodyPr/>
          <a:lstStyle/>
          <a:p>
            <a:r>
              <a:rPr lang="en-US" b="1" dirty="0"/>
              <a:t>Vocabulary 11</a:t>
            </a:r>
          </a:p>
        </p:txBody>
      </p:sp>
    </p:spTree>
    <p:extLst>
      <p:ext uri="{BB962C8B-B14F-4D97-AF65-F5344CB8AC3E}">
        <p14:creationId xmlns:p14="http://schemas.microsoft.com/office/powerpoint/2010/main" val="16271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066800"/>
            <a:ext cx="8026400" cy="838200"/>
          </a:xfrm>
        </p:spPr>
        <p:txBody>
          <a:bodyPr/>
          <a:lstStyle/>
          <a:p>
            <a:r>
              <a:rPr lang="en-US" b="1" dirty="0"/>
              <a:t>Countenance </a:t>
            </a:r>
            <a:r>
              <a:rPr lang="en-US" dirty="0"/>
              <a:t>(N, 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63121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(To </a:t>
            </a:r>
            <a:r>
              <a:rPr lang="en-US" sz="2000" b="1" dirty="0"/>
              <a:t>COUNTENANCE</a:t>
            </a:r>
            <a:r>
              <a:rPr lang="en-US" sz="2000" dirty="0"/>
              <a:t> something is to tolerate or approve of it.)  The coach </a:t>
            </a:r>
            <a:r>
              <a:rPr lang="en-US" sz="2000" b="1" dirty="0"/>
              <a:t>COUNTENANCED</a:t>
            </a:r>
            <a:r>
              <a:rPr lang="en-US" sz="2000" dirty="0"/>
              <a:t> the players’ horse play, even though he didn’t approve of it.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C9AFDE-E3E6-4DB7-89B2-BE59DA972CC4}"/>
              </a:ext>
            </a:extLst>
          </p:cNvPr>
          <p:cNvSpPr/>
          <p:nvPr/>
        </p:nvSpPr>
        <p:spPr>
          <a:xfrm>
            <a:off x="6072233" y="1066800"/>
            <a:ext cx="5104622" cy="4799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D5A691-A697-4569-8BD2-DA5BC4237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266" y="1373870"/>
            <a:ext cx="4771085" cy="4184982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6C1325-8B48-4E5D-A45B-DC7531DA5B34}"/>
              </a:ext>
            </a:extLst>
          </p:cNvPr>
          <p:cNvSpPr/>
          <p:nvPr/>
        </p:nvSpPr>
        <p:spPr>
          <a:xfrm>
            <a:off x="1376413" y="2312523"/>
            <a:ext cx="3513221" cy="111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B7AE9-8A82-4FAB-ADE1-323D57FF5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387" y="2401742"/>
            <a:ext cx="3010247" cy="9380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967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Badger </a:t>
            </a:r>
            <a:r>
              <a:rPr lang="en-US" dirty="0"/>
              <a:t>(N, 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“Don’t </a:t>
            </a:r>
            <a:r>
              <a:rPr lang="en-US" sz="2000" b="1" dirty="0"/>
              <a:t>BADGER</a:t>
            </a:r>
            <a:r>
              <a:rPr lang="en-US" sz="2000" dirty="0"/>
              <a:t> me</a:t>
            </a:r>
            <a:r>
              <a:rPr lang="en-US" sz="2000"/>
              <a:t>,” Mark </a:t>
            </a:r>
            <a:r>
              <a:rPr lang="en-US" sz="2000" dirty="0"/>
              <a:t>said to his coach.  “I promised I’d learn the plays, so please be patient until I finish my ice cream cone.”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BCA0B0-DDD5-4FFE-81C4-AB48EF33E31C}"/>
              </a:ext>
            </a:extLst>
          </p:cNvPr>
          <p:cNvSpPr/>
          <p:nvPr/>
        </p:nvSpPr>
        <p:spPr>
          <a:xfrm>
            <a:off x="6072233" y="1066800"/>
            <a:ext cx="5104622" cy="4799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C51301-2F40-4C85-9E95-C0DDCE07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330" y="1366788"/>
            <a:ext cx="4875211" cy="3929420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12141E-F271-4574-A888-0AD5E404875B}"/>
              </a:ext>
            </a:extLst>
          </p:cNvPr>
          <p:cNvSpPr/>
          <p:nvPr/>
        </p:nvSpPr>
        <p:spPr>
          <a:xfrm>
            <a:off x="1376413" y="2312523"/>
            <a:ext cx="3513221" cy="111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02515-6C61-48BE-A7EE-8DE45182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13" y="2355724"/>
            <a:ext cx="2674966" cy="9757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328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066800"/>
            <a:ext cx="8026400" cy="838200"/>
          </a:xfrm>
        </p:spPr>
        <p:txBody>
          <a:bodyPr/>
          <a:lstStyle/>
          <a:p>
            <a:r>
              <a:rPr lang="en-US" b="1" dirty="0"/>
              <a:t>Denounce </a:t>
            </a:r>
            <a:r>
              <a:rPr lang="en-US" dirty="0"/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As an act of conscience, the young thief </a:t>
            </a:r>
            <a:r>
              <a:rPr lang="en-US" sz="2000" b="1" dirty="0"/>
              <a:t>DENOUNCED</a:t>
            </a:r>
            <a:r>
              <a:rPr lang="en-US" sz="2000" dirty="0"/>
              <a:t> his fellow thieves and confessed their criminal acts to the police.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E0D8BB-A0E1-4CA3-9A05-79DFC8E5FC0F}"/>
              </a:ext>
            </a:extLst>
          </p:cNvPr>
          <p:cNvSpPr/>
          <p:nvPr/>
        </p:nvSpPr>
        <p:spPr>
          <a:xfrm>
            <a:off x="6072233" y="1066800"/>
            <a:ext cx="5104622" cy="4799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D25F2F-1B9A-40F5-9EF9-E05C8238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679" y="1465051"/>
            <a:ext cx="4314259" cy="4002620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210AFC-D2AA-4FC4-A6A0-1226D0E1DEAC}"/>
              </a:ext>
            </a:extLst>
          </p:cNvPr>
          <p:cNvSpPr/>
          <p:nvPr/>
        </p:nvSpPr>
        <p:spPr>
          <a:xfrm>
            <a:off x="1376413" y="2312523"/>
            <a:ext cx="3513221" cy="111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64DD2-6F25-4DA6-BC71-1D9E3040A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434" y="2382387"/>
            <a:ext cx="2651558" cy="10327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635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Torque </a:t>
            </a:r>
            <a:r>
              <a:rPr lang="en-US" dirty="0"/>
              <a:t>(N, 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We all took our turn, but none of my brothers or I could apply enough </a:t>
            </a:r>
            <a:r>
              <a:rPr lang="en-US" sz="2000" b="1" dirty="0"/>
              <a:t>TORQUE</a:t>
            </a:r>
            <a:r>
              <a:rPr lang="en-US" sz="2000" dirty="0"/>
              <a:t> to open the jar of strawberry jam.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1FFB0F-E05F-4BDA-AD5E-35A122C933EB}"/>
              </a:ext>
            </a:extLst>
          </p:cNvPr>
          <p:cNvSpPr/>
          <p:nvPr/>
        </p:nvSpPr>
        <p:spPr>
          <a:xfrm>
            <a:off x="6072233" y="1066800"/>
            <a:ext cx="5104622" cy="4799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6588CD-F3B9-4C2A-817C-154827135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367" y="1559497"/>
            <a:ext cx="4482884" cy="3964520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8D75FA-90D5-4C33-B009-DE6D2AE530BB}"/>
              </a:ext>
            </a:extLst>
          </p:cNvPr>
          <p:cNvSpPr/>
          <p:nvPr/>
        </p:nvSpPr>
        <p:spPr>
          <a:xfrm>
            <a:off x="1376413" y="2312523"/>
            <a:ext cx="3513221" cy="111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E8D29F-07C5-4EB5-AFBE-CB8C7B315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003" y="2312523"/>
            <a:ext cx="2163471" cy="10952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62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Fathom </a:t>
            </a:r>
            <a:r>
              <a:rPr lang="en-US" dirty="0"/>
              <a:t>(N, 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(In nautical terms, </a:t>
            </a:r>
            <a:r>
              <a:rPr lang="en-US" sz="2000" b="1" dirty="0"/>
              <a:t>FATHOM</a:t>
            </a:r>
            <a:r>
              <a:rPr lang="en-US" sz="2000" dirty="0"/>
              <a:t> is six feet of water depth.)  We dropped anchor in four </a:t>
            </a:r>
            <a:r>
              <a:rPr lang="en-US" sz="2000" b="1" dirty="0"/>
              <a:t>FATHOMS</a:t>
            </a:r>
            <a:r>
              <a:rPr lang="en-US" sz="2000" dirty="0"/>
              <a:t> of water and made plans to stay for the night. 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FA2D32-ED2A-426B-A371-162A867DEC7A}"/>
              </a:ext>
            </a:extLst>
          </p:cNvPr>
          <p:cNvSpPr/>
          <p:nvPr/>
        </p:nvSpPr>
        <p:spPr>
          <a:xfrm>
            <a:off x="6072233" y="1066800"/>
            <a:ext cx="5104622" cy="4799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AD15D5-1525-4F3D-96AD-D6D38392E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49" y="1376362"/>
            <a:ext cx="4642119" cy="4105275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DB954C-D10A-4AB0-A3D6-7E21A7447B0E}"/>
              </a:ext>
            </a:extLst>
          </p:cNvPr>
          <p:cNvSpPr/>
          <p:nvPr/>
        </p:nvSpPr>
        <p:spPr>
          <a:xfrm>
            <a:off x="1376413" y="2312523"/>
            <a:ext cx="3513221" cy="111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65400-CF97-4A08-9343-2958369D0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05" y="2307678"/>
            <a:ext cx="2942829" cy="11261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749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Docile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Cameron was a fierce competitor on the football field, but his wife said he was a sweet, </a:t>
            </a:r>
            <a:r>
              <a:rPr lang="en-US" sz="2000" b="1" dirty="0"/>
              <a:t>DOCILE</a:t>
            </a:r>
            <a:r>
              <a:rPr lang="en-US" sz="2000" dirty="0"/>
              <a:t> husband. 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8F88B-4902-4010-B90A-D9DED97F19F8}"/>
              </a:ext>
            </a:extLst>
          </p:cNvPr>
          <p:cNvSpPr/>
          <p:nvPr/>
        </p:nvSpPr>
        <p:spPr>
          <a:xfrm>
            <a:off x="6072233" y="1066800"/>
            <a:ext cx="5104622" cy="4799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8BE0E1-DB41-4CF2-AE43-F86DB3522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696" y="1494289"/>
            <a:ext cx="4589015" cy="3956751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460287-9851-4C3F-A6C8-358FE90F1CF5}"/>
              </a:ext>
            </a:extLst>
          </p:cNvPr>
          <p:cNvSpPr/>
          <p:nvPr/>
        </p:nvSpPr>
        <p:spPr>
          <a:xfrm>
            <a:off x="1376413" y="2312523"/>
            <a:ext cx="3513221" cy="111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CAE163-908F-41D7-8F98-2CBCD768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486" y="2368679"/>
            <a:ext cx="2128439" cy="10603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115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Hovel </a:t>
            </a:r>
            <a:r>
              <a:rPr lang="en-US" dirty="0"/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Compared to the </a:t>
            </a:r>
            <a:r>
              <a:rPr lang="en-US" sz="2000" dirty="0" err="1"/>
              <a:t>Summertons</a:t>
            </a:r>
            <a:r>
              <a:rPr lang="en-US" sz="2000" dirty="0"/>
              <a:t>’ palatial estate on Long Island, Jane said her apartment in the Bronx was a </a:t>
            </a:r>
            <a:r>
              <a:rPr lang="en-US" sz="2000" b="1" dirty="0"/>
              <a:t>HOVEL</a:t>
            </a:r>
            <a:r>
              <a:rPr lang="en-US" sz="2000" dirty="0"/>
              <a:t>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0187EC-F619-4AF8-9EA7-F8B83739F8A5}"/>
              </a:ext>
            </a:extLst>
          </p:cNvPr>
          <p:cNvSpPr/>
          <p:nvPr/>
        </p:nvSpPr>
        <p:spPr>
          <a:xfrm>
            <a:off x="6072233" y="1066800"/>
            <a:ext cx="5104622" cy="4799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DD0E65-C530-4C44-A2F7-D5DB6934F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656" y="1430531"/>
            <a:ext cx="4757776" cy="3996937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5AD3A5-6B80-4590-8268-DE55E58FECF8}"/>
              </a:ext>
            </a:extLst>
          </p:cNvPr>
          <p:cNvSpPr/>
          <p:nvPr/>
        </p:nvSpPr>
        <p:spPr>
          <a:xfrm>
            <a:off x="1376413" y="2312523"/>
            <a:ext cx="3513221" cy="111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6F920E-794B-4EC3-B5ED-0F498CC04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847" y="2307006"/>
            <a:ext cx="2290263" cy="11089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565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Balm </a:t>
            </a:r>
            <a:r>
              <a:rPr lang="en-US" dirty="0"/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It was a </a:t>
            </a:r>
            <a:r>
              <a:rPr lang="en-US" sz="2000" b="1" dirty="0"/>
              <a:t>BALMY</a:t>
            </a:r>
            <a:r>
              <a:rPr lang="en-US" sz="2000" dirty="0"/>
              <a:t> day, perfect for a game of golf or a trip to the beach.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5005EB-D467-405A-9024-17FDC7FBDE91}"/>
              </a:ext>
            </a:extLst>
          </p:cNvPr>
          <p:cNvSpPr/>
          <p:nvPr/>
        </p:nvSpPr>
        <p:spPr>
          <a:xfrm>
            <a:off x="6072233" y="1066800"/>
            <a:ext cx="5104622" cy="4799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A39117-E2B0-4EE0-8616-FE2E07044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426" y="1431116"/>
            <a:ext cx="4522766" cy="407048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5C0958-E7A1-404C-93B6-85E924827C41}"/>
              </a:ext>
            </a:extLst>
          </p:cNvPr>
          <p:cNvSpPr/>
          <p:nvPr/>
        </p:nvSpPr>
        <p:spPr>
          <a:xfrm>
            <a:off x="1376413" y="2312523"/>
            <a:ext cx="3513221" cy="111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F30CF2-D1C1-4404-B117-098DAB7E3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092" y="2324334"/>
            <a:ext cx="2418228" cy="10928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9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Divine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, 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b="1" dirty="0"/>
              <a:t>DIVINE</a:t>
            </a:r>
            <a:r>
              <a:rPr lang="en-US" sz="2000" dirty="0"/>
              <a:t> also means supremely pleasing.)  It was a </a:t>
            </a:r>
            <a:r>
              <a:rPr lang="en-US" sz="2000" b="1" dirty="0"/>
              <a:t>DIVINE</a:t>
            </a:r>
            <a:r>
              <a:rPr lang="en-US" sz="2000" dirty="0"/>
              <a:t> party, and a great time was had by all.</a:t>
            </a:r>
            <a:r>
              <a:rPr lang="en-US" dirty="0"/>
              <a:t> </a:t>
            </a:r>
            <a:endParaRPr lang="en-US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0DED2E-24BD-42FD-BBDA-99432DCE5E3E}"/>
              </a:ext>
            </a:extLst>
          </p:cNvPr>
          <p:cNvSpPr/>
          <p:nvPr/>
        </p:nvSpPr>
        <p:spPr>
          <a:xfrm>
            <a:off x="6072233" y="1066800"/>
            <a:ext cx="5104622" cy="4799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BFB23D-1E56-4B96-BCC9-794220583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676" y="1485900"/>
            <a:ext cx="4691735" cy="4174935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CCB511-0ADF-4E68-BB9C-F33E474BA1DC}"/>
              </a:ext>
            </a:extLst>
          </p:cNvPr>
          <p:cNvSpPr/>
          <p:nvPr/>
        </p:nvSpPr>
        <p:spPr>
          <a:xfrm>
            <a:off x="1376413" y="2312523"/>
            <a:ext cx="3513221" cy="111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41DC5D-C266-494E-BD96-87FA6105B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120" y="2348953"/>
            <a:ext cx="2063514" cy="10436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863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Alternative </a:t>
            </a:r>
            <a:r>
              <a:rPr lang="en-US" dirty="0"/>
              <a:t>(</a:t>
            </a:r>
            <a:r>
              <a:rPr lang="en-US" dirty="0" err="1"/>
              <a:t>Adj</a:t>
            </a:r>
            <a:r>
              <a:rPr lang="en-US" dirty="0"/>
              <a:t>, 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ALTERNATIVE</a:t>
            </a:r>
            <a:r>
              <a:rPr lang="en-US" sz="2000" dirty="0"/>
              <a:t> to playing in the band was to try out for the tennis team. 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1F760E-5183-4E18-80A8-BA17AB01064E}"/>
              </a:ext>
            </a:extLst>
          </p:cNvPr>
          <p:cNvSpPr/>
          <p:nvPr/>
        </p:nvSpPr>
        <p:spPr>
          <a:xfrm>
            <a:off x="6072233" y="1066800"/>
            <a:ext cx="5104622" cy="4799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8AE86-8D1A-4C03-87C8-A821D2C57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001" y="1399648"/>
            <a:ext cx="4771085" cy="4058703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80A626-02A6-4A21-ADA1-207B395B4717}"/>
              </a:ext>
            </a:extLst>
          </p:cNvPr>
          <p:cNvSpPr/>
          <p:nvPr/>
        </p:nvSpPr>
        <p:spPr>
          <a:xfrm>
            <a:off x="1376413" y="2312523"/>
            <a:ext cx="3513221" cy="1116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97C4A-8DB1-4636-ADAF-95566DF87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944" y="2350624"/>
            <a:ext cx="3139782" cy="10217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077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Palatino Linotyp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streaks_and_lines</Template>
  <TotalTime>215</TotalTime>
  <Words>303</Words>
  <Application>Microsoft Office PowerPoint</Application>
  <PresentationFormat>Widescreen</PresentationFormat>
  <Paragraphs>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Palatino Linotype</vt:lpstr>
      <vt:lpstr>Times New Roman</vt:lpstr>
      <vt:lpstr>Custom Design</vt:lpstr>
      <vt:lpstr>Vocabulary 11</vt:lpstr>
      <vt:lpstr>Denounce (V)</vt:lpstr>
      <vt:lpstr>Torque (N, V)</vt:lpstr>
      <vt:lpstr>Fathom (N, V)</vt:lpstr>
      <vt:lpstr>Docile (Adj)</vt:lpstr>
      <vt:lpstr>Hovel (N)</vt:lpstr>
      <vt:lpstr>Balm (N)</vt:lpstr>
      <vt:lpstr>Divine (Adj, N)</vt:lpstr>
      <vt:lpstr>Alternative (Adj, N)</vt:lpstr>
      <vt:lpstr>Countenance (N, V)</vt:lpstr>
      <vt:lpstr>Badger (N, V)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Debbie Riley</dc:creator>
  <cp:lastModifiedBy>Debbie Riley</cp:lastModifiedBy>
  <cp:revision>14</cp:revision>
  <dcterms:modified xsi:type="dcterms:W3CDTF">2022-05-03T14:50:18Z</dcterms:modified>
</cp:coreProperties>
</file>