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4" r:id="rId1"/>
    <p:sldMasterId id="2147483816" r:id="rId2"/>
  </p:sldMasterIdLst>
  <p:notesMasterIdLst>
    <p:notesMasterId r:id="rId14"/>
  </p:notesMasterIdLst>
  <p:sldIdLst>
    <p:sldId id="256" r:id="rId3"/>
    <p:sldId id="25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8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AE"/>
    <a:srgbClr val="BDE1F9"/>
    <a:srgbClr val="8C8F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1AD0F-67A3-442D-B3D8-E7B95BD37DDB}" type="datetimeFigureOut">
              <a:rPr lang="en-US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BBD5D-BF02-4216-9B64-47DD69D6791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3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07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24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91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7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08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5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6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B2D6B20-899D-4BA6-A97C-6824554E28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40000" y="2743200"/>
            <a:ext cx="6502400" cy="990600"/>
          </a:xfrm>
        </p:spPr>
        <p:txBody>
          <a:bodyPr/>
          <a:lstStyle>
            <a:lvl1pPr>
              <a:defRPr sz="5400">
                <a:solidFill>
                  <a:srgbClr val="FFE70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8687838-962C-4824-9823-DB5726179C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40000" y="3810000"/>
            <a:ext cx="6502400" cy="609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13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B8614-1DB0-4D56-97B3-5C09249D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6ACF1-1DD5-41B2-ADF6-DB2345A6C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5162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DE0B15-C9A5-4386-9971-2B1572FBE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204200" y="914400"/>
            <a:ext cx="2057400" cy="167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F9D03-429B-4ADE-99F7-726600A8A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32000" y="914400"/>
            <a:ext cx="5969000" cy="167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4949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8D9C5D0-0E99-4FE9-B7C5-42AEE584B1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40000" y="2743200"/>
            <a:ext cx="6502400" cy="990600"/>
          </a:xfrm>
        </p:spPr>
        <p:txBody>
          <a:bodyPr/>
          <a:lstStyle>
            <a:lvl1pPr>
              <a:defRPr sz="5400">
                <a:solidFill>
                  <a:srgbClr val="FFE70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2931A0A-17B2-4128-8C5E-53C97E1AAA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40000" y="3810000"/>
            <a:ext cx="6502400" cy="609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9176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D417-A03A-42D6-8881-A762EAE8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15344-4CAF-42D4-A5E8-9CBFDA75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5635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5D950-4E80-4031-BFB5-B974F65F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59E89-6C04-4DCE-A718-E02C43FD8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092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B2F9-5868-4AE1-BED8-03FBA0EF0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88B57-ACF0-4BAC-9185-02B571ADA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2000" y="1905000"/>
            <a:ext cx="40132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FDB12-FF03-45AD-8C5B-64EBA5345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40132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3935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19B04-4717-4029-9684-E1DD8A44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BD861-2EF8-48CE-A0A9-AD8916410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A418A-5366-4CF0-8BC0-CB31131B7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5E91D5-AB5B-4567-B18A-90505A097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2C464-7858-4B2E-BDAE-48B4532FB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1548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9A707-9D59-4295-A175-372CEC5F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864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276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71121-8655-45D9-ABDE-531041C4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F749D-C765-4A1C-8A07-1030A656B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09080-F152-4865-9029-8D89DB504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727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83FD-2CB7-4C0F-B6E2-9B9FE0ED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CEE31-E94C-4C1F-8E4F-37FB70DAC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6037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7A27F-1342-4B40-BDB8-94FF8BD6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A97AF-01B0-48DA-BF56-62C70D510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82C4C-EA5D-42A1-B191-1B09B6F03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5555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9DFE0-D7C4-48B0-B18A-E69116DE9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C3F24-DE32-417C-A6A8-B1B058332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186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CCCC19-A584-4376-951F-B7086FFE9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204200" y="914400"/>
            <a:ext cx="2057400" cy="167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5711F-984C-4E4E-A01A-F1F9E31F7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32000" y="914400"/>
            <a:ext cx="5969000" cy="167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672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743E4-ADFE-432B-9427-5869BE00B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ABE1A-7AAA-4446-9069-9192D64F7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97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2E2D-E0DF-417D-B7F3-8711A58D9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3BBC-4C6D-4026-A980-02E30CCD67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2000" y="1905000"/>
            <a:ext cx="40132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45CED-27CD-4842-AA82-85E42A8EE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4013200" cy="68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474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3DCCB-4F29-4720-B109-90ACE3DD8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4FEB7-6339-4D11-9217-B78FBC61E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4A426-A4C5-4160-A6FF-8EA67AB96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D8631-4538-4AEF-961F-55D79F1CC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E43AE-6B24-47BB-AD87-6758FC325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135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35DD-F10D-457B-9003-549B8FD9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14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74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FD2C5-AF39-46AA-94FC-C7AADFCA9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6F6D1-E445-456D-AD2E-EF7F61E42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5F344-3AF3-40C7-8E03-096A9028B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295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256B2-9420-423E-925B-C7339731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CA20B-3F4E-4786-8A5A-C4523EDF08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782C4-A4C7-409A-8961-AEDA3B3DD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632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4946F33-8EAE-4D26-99AB-3C3F44AE55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9144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Your Topic Goes Here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6453D06-02DE-435D-B43B-C2EA3195C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0" y="19050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Your Subtopics Go Here</a:t>
            </a:r>
          </a:p>
        </p:txBody>
      </p:sp>
    </p:spTree>
    <p:extLst>
      <p:ext uri="{BB962C8B-B14F-4D97-AF65-F5344CB8AC3E}">
        <p14:creationId xmlns:p14="http://schemas.microsoft.com/office/powerpoint/2010/main" val="128648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FEED78A-F38D-4C94-A106-1DE9C26CE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9144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Your Topic Goes Here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03E151E-59CE-4BBF-9B59-E8D26EC52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0" y="19050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Your Subtopics Go Here</a:t>
            </a:r>
          </a:p>
        </p:txBody>
      </p:sp>
    </p:spTree>
    <p:extLst>
      <p:ext uri="{BB962C8B-B14F-4D97-AF65-F5344CB8AC3E}">
        <p14:creationId xmlns:p14="http://schemas.microsoft.com/office/powerpoint/2010/main" val="391638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6666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7957" y="2743200"/>
            <a:ext cx="9791114" cy="9906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8C8FB2"/>
                </a:solidFill>
              </a:rPr>
              <a:t>Vocabulary 12</a:t>
            </a:r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31" y="870758"/>
            <a:ext cx="8229600" cy="838200"/>
          </a:xfrm>
        </p:spPr>
        <p:txBody>
          <a:bodyPr/>
          <a:lstStyle/>
          <a:p>
            <a:r>
              <a:rPr lang="en-US" b="1" dirty="0"/>
              <a:t>Tether </a:t>
            </a:r>
            <a:r>
              <a:rPr lang="en-US" dirty="0"/>
              <a:t>(V,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32343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Norman told the guys that </a:t>
            </a:r>
            <a:r>
              <a:rPr lang="en-US" sz="2000"/>
              <a:t>he had </a:t>
            </a:r>
            <a:r>
              <a:rPr lang="en-US" sz="2000" dirty="0"/>
              <a:t>enough money to go camping, but we knew it was because his boss had him </a:t>
            </a:r>
            <a:r>
              <a:rPr lang="en-US" sz="2000" b="1" dirty="0"/>
              <a:t>TETHERED</a:t>
            </a:r>
            <a:r>
              <a:rPr lang="en-US" sz="2000" dirty="0"/>
              <a:t> to a desk and wouldn’t let him go.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1CDD60-F0AE-4CDC-AA6C-FFE2CE9C26ED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3133F8-22FA-4888-8004-1A9007AFB8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686" y="2403282"/>
            <a:ext cx="2518081" cy="882294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690AE80-4125-4563-8830-C43DA4E01183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EC2129-8AF6-416E-A8FE-61CC4F469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7264" y="1562984"/>
            <a:ext cx="4408323" cy="381089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0967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408" y="842648"/>
            <a:ext cx="8229600" cy="838200"/>
          </a:xfrm>
        </p:spPr>
        <p:txBody>
          <a:bodyPr/>
          <a:lstStyle/>
          <a:p>
            <a:r>
              <a:rPr lang="en-US" b="1" dirty="0"/>
              <a:t>Claimant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01566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Rosalie not only wanted the house in her divorce from Robert, but she was also the </a:t>
            </a:r>
            <a:r>
              <a:rPr lang="en-US" sz="2000" b="1" dirty="0"/>
              <a:t>CLAIMANT</a:t>
            </a:r>
            <a:r>
              <a:rPr lang="en-US" sz="2000" dirty="0"/>
              <a:t> of his doll collection.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4360FC-DB65-4B5B-8DFD-1824BA7F65A5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72CA02-BC75-4419-B3FE-6438D410A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37" y="2362183"/>
            <a:ext cx="2031083" cy="998616"/>
          </a:xfrm>
          <a:prstGeom prst="rect">
            <a:avLst/>
          </a:prstGeom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76FA31A-7360-483B-9CE5-711025F6540E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3D5ACD-2799-49B1-B4D4-AAD2FD3629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536" y="1261748"/>
            <a:ext cx="4707556" cy="40961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0328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20" y="931262"/>
            <a:ext cx="8229600" cy="838200"/>
          </a:xfrm>
        </p:spPr>
        <p:txBody>
          <a:bodyPr/>
          <a:lstStyle/>
          <a:p>
            <a:r>
              <a:rPr lang="en-US" b="1" dirty="0"/>
              <a:t>Wane </a:t>
            </a:r>
            <a:r>
              <a:rPr lang="en-US" dirty="0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32343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Marilyn’s interest in a new beau began to </a:t>
            </a:r>
            <a:r>
              <a:rPr lang="en-US" sz="2000" b="1" dirty="0"/>
              <a:t>WANE</a:t>
            </a:r>
            <a:r>
              <a:rPr lang="en-US" sz="2000" dirty="0"/>
              <a:t> when she discovered Jack had invited three other girls as his date for the junior prom. 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B6E073-11AA-40C9-AD9D-6C3A40D1096D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ABFB1B-AF12-4A57-9265-CE8316677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767" y="2377727"/>
            <a:ext cx="1744582" cy="986068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2E1E981-47E8-4117-B052-5F63CF280BC7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141AFA-2AFB-458D-AAB8-11EA846349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4079" y="1495942"/>
            <a:ext cx="4379081" cy="426307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5635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121" y="897792"/>
            <a:ext cx="8229600" cy="838200"/>
          </a:xfrm>
        </p:spPr>
        <p:txBody>
          <a:bodyPr/>
          <a:lstStyle/>
          <a:p>
            <a:r>
              <a:rPr lang="en-US" b="1" dirty="0"/>
              <a:t>Fraught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32343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Although Mark Twain’s books were </a:t>
            </a:r>
            <a:r>
              <a:rPr lang="en-US" sz="2000" b="1" dirty="0"/>
              <a:t>FRAUGHT</a:t>
            </a:r>
            <a:r>
              <a:rPr lang="en-US" sz="2000" dirty="0"/>
              <a:t> with humor, they nevertheless drove home good advice for their readers, young and old. 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B441A9-335E-49A3-9639-E326DAF0B520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021B74-79B8-4CBF-AF6C-47B7B3E76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8199" y="2348905"/>
            <a:ext cx="1825853" cy="1025172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9E8C142-1F4C-46EA-9D89-48134E410DB8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75F043-8FB6-4A20-A105-76EDD9FC2B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9834" y="1278102"/>
            <a:ext cx="4191949" cy="419194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4623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63" y="847724"/>
            <a:ext cx="8229600" cy="838200"/>
          </a:xfrm>
        </p:spPr>
        <p:txBody>
          <a:bodyPr/>
          <a:lstStyle/>
          <a:p>
            <a:r>
              <a:rPr lang="en-US" b="1" dirty="0"/>
              <a:t>Chasm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63121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“There are </a:t>
            </a:r>
            <a:r>
              <a:rPr lang="en-US" sz="2000" b="1" dirty="0"/>
              <a:t>CHASMS</a:t>
            </a:r>
            <a:r>
              <a:rPr lang="en-US" sz="2000" dirty="0"/>
              <a:t> and there are </a:t>
            </a:r>
            <a:r>
              <a:rPr lang="en-US" sz="2000" b="1" dirty="0"/>
              <a:t>CHASMS</a:t>
            </a:r>
            <a:r>
              <a:rPr lang="en-US" sz="2000" dirty="0"/>
              <a:t>,” said the professor.  “The Grand Canyon is one big </a:t>
            </a:r>
            <a:r>
              <a:rPr lang="en-US" sz="2000" b="1" dirty="0"/>
              <a:t>CHASM</a:t>
            </a:r>
            <a:r>
              <a:rPr lang="en-US" sz="2000" dirty="0"/>
              <a:t>, but I fear some of you have </a:t>
            </a:r>
            <a:r>
              <a:rPr lang="en-US" sz="2000" b="1" dirty="0"/>
              <a:t>CHASMS</a:t>
            </a:r>
            <a:r>
              <a:rPr lang="en-US" sz="2000" dirty="0"/>
              <a:t> where your noggins ought to be.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300809-0755-4C69-8DCF-27FDDD1A0CE7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9963BB-3164-402E-880C-325262CA4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421" y="2380272"/>
            <a:ext cx="2820478" cy="1004838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4FC711D-A33B-4F47-9EB7-2DB09AEE2EBF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37F3E0-24F6-4312-B8CD-2FF6BECC6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6482" y="1362766"/>
            <a:ext cx="4378653" cy="404468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8749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20" y="870517"/>
            <a:ext cx="8229600" cy="838200"/>
          </a:xfrm>
        </p:spPr>
        <p:txBody>
          <a:bodyPr/>
          <a:lstStyle/>
          <a:p>
            <a:r>
              <a:rPr lang="en-US" b="1" dirty="0"/>
              <a:t>Erudite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32343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Most professional speakers are </a:t>
            </a:r>
            <a:r>
              <a:rPr lang="en-US" sz="2000" b="1" dirty="0"/>
              <a:t>ERUDITE</a:t>
            </a:r>
            <a:r>
              <a:rPr lang="en-US" sz="2000" dirty="0"/>
              <a:t>, with the understanding of proper grammatical structure and a large vocabulary at their command.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33AE7D-2D01-4B1D-B364-2996A9D319F0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2D3903-C0E7-4DB6-A0ED-9722FBC00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873" y="2342704"/>
            <a:ext cx="2024761" cy="1037481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7017C46-276E-491E-BF2E-DBBA86DD9C3B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17C7D4-0EAF-4D25-9C02-A1D48AA292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9394" y="1416001"/>
            <a:ext cx="4399840" cy="402599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0115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09" y="901110"/>
            <a:ext cx="8229600" cy="838200"/>
          </a:xfrm>
        </p:spPr>
        <p:txBody>
          <a:bodyPr/>
          <a:lstStyle/>
          <a:p>
            <a:r>
              <a:rPr lang="en-US" b="1" dirty="0"/>
              <a:t>Also-ran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32343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With twenty thousand runners in the New York Marathon even if you defeat nineteen thousand nine hundred and ninety-eight, you would still be an </a:t>
            </a:r>
            <a:r>
              <a:rPr lang="en-US" sz="2000" b="1" dirty="0"/>
              <a:t>ALSO-RAN</a:t>
            </a:r>
            <a:r>
              <a:rPr lang="en-US" sz="2000" dirty="0"/>
              <a:t>. 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EF51A4-D330-44A3-879B-5B9FBC6C60BD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312" y="2376769"/>
            <a:ext cx="2271011" cy="969444"/>
          </a:xfrm>
          <a:prstGeom prst="rect">
            <a:avLst/>
          </a:prstGeom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07DB8B2-57A3-47D3-9298-5DB341BCB478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2333" y="1317441"/>
            <a:ext cx="4573962" cy="422311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3565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141" y="897346"/>
            <a:ext cx="8229600" cy="838200"/>
          </a:xfrm>
        </p:spPr>
        <p:txBody>
          <a:bodyPr/>
          <a:lstStyle/>
          <a:p>
            <a:r>
              <a:rPr lang="en-US" b="1" dirty="0"/>
              <a:t>Elfin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,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01566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Jane is very small and has a magical </a:t>
            </a:r>
            <a:r>
              <a:rPr lang="en-US" sz="2000" b="1" dirty="0"/>
              <a:t>ELFIN</a:t>
            </a:r>
            <a:r>
              <a:rPr lang="en-US" sz="2000" dirty="0"/>
              <a:t> charm about her until she starts to sing.  Then she sounds like a bullfrog in a pond.</a:t>
            </a:r>
            <a:endParaRPr lang="en-US" sz="2000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4D29B5-527E-4996-989B-E880B67724B8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947C75-FF88-4107-951B-693030BEB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7181" y="2381962"/>
            <a:ext cx="1692453" cy="959057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5AD7C2F-26EE-4798-BFC8-C235EA84F5E5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ED1DD4-DAB5-4F9E-A25A-7715BE1AD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6717" y="1359095"/>
            <a:ext cx="4485193" cy="404325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7898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16" y="960457"/>
            <a:ext cx="8446868" cy="838200"/>
          </a:xfrm>
        </p:spPr>
        <p:txBody>
          <a:bodyPr/>
          <a:lstStyle/>
          <a:p>
            <a:r>
              <a:rPr lang="en-US" b="1" dirty="0"/>
              <a:t>Aggrandize </a:t>
            </a:r>
            <a:r>
              <a:rPr lang="en-US" dirty="0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902851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/>
              <a:t>George was the principal </a:t>
            </a:r>
            <a:r>
              <a:rPr lang="en-US" sz="2000" b="1" dirty="0"/>
              <a:t>AGGRANDIZER</a:t>
            </a:r>
            <a:r>
              <a:rPr lang="en-US" sz="2000" dirty="0"/>
              <a:t> of his own achievements, making the little ones bigger and the bigger ones unbelievable.  He was </a:t>
            </a:r>
            <a:r>
              <a:rPr lang="en-US" sz="2000" dirty="0" err="1"/>
              <a:t>self-</a:t>
            </a:r>
            <a:r>
              <a:rPr lang="en-US" sz="2000" b="1" dirty="0" err="1"/>
              <a:t>AGGRANDIZING</a:t>
            </a:r>
            <a:r>
              <a:rPr lang="en-US" sz="2000" dirty="0"/>
              <a:t> to the point where his boastfulness created a negative impression.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E1AE14-CA69-4CC8-BC16-092E7EAADA39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520414-9A0C-4617-AE36-D916DB548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413" y="2365639"/>
            <a:ext cx="2239123" cy="1010244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42CFAE4-F72F-41C4-9757-3659A6336CED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03622B6-E5EF-404B-877E-740667037E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8019" y="1616050"/>
            <a:ext cx="4447568" cy="37047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1863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09" y="847724"/>
            <a:ext cx="8229600" cy="838200"/>
          </a:xfrm>
        </p:spPr>
        <p:txBody>
          <a:bodyPr/>
          <a:lstStyle/>
          <a:p>
            <a:r>
              <a:rPr lang="en-US" b="1" dirty="0"/>
              <a:t>Ensemble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104900" y="2095500"/>
            <a:ext cx="4024334" cy="1531982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rgbClr val="8C8CAE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3875405"/>
            <a:ext cx="4771085" cy="101566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 dirty="0"/>
              <a:t>A French fashion designer will work an entire year to get ready to show his </a:t>
            </a:r>
            <a:r>
              <a:rPr lang="en-US" sz="2000" b="1" dirty="0"/>
              <a:t>ENSEMBLES</a:t>
            </a:r>
            <a:r>
              <a:rPr lang="en-US" sz="2000" dirty="0"/>
              <a:t>.</a:t>
            </a:r>
            <a:r>
              <a:rPr lang="en-US" dirty="0"/>
              <a:t> </a:t>
            </a:r>
            <a:endParaRPr lang="en-US" dirty="0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B96C63-98DC-46B9-A286-40FDD1408A40}"/>
              </a:ext>
            </a:extLst>
          </p:cNvPr>
          <p:cNvSpPr/>
          <p:nvPr/>
        </p:nvSpPr>
        <p:spPr>
          <a:xfrm>
            <a:off x="1376413" y="2312523"/>
            <a:ext cx="3513221" cy="1116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FFC102-EEA0-4215-8E6B-A27B5617F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252" y="2367245"/>
            <a:ext cx="2307382" cy="1013523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2411A4-4DB0-425E-980A-2E1C20272D06}"/>
              </a:ext>
            </a:extLst>
          </p:cNvPr>
          <p:cNvSpPr/>
          <p:nvPr/>
        </p:nvSpPr>
        <p:spPr>
          <a:xfrm>
            <a:off x="6156951" y="1083076"/>
            <a:ext cx="4824727" cy="477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094DB1-5196-41C7-8108-0D4FB91699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680" y="1380035"/>
            <a:ext cx="3720257" cy="41767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4077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0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tie_dye</Template>
  <TotalTime>91</TotalTime>
  <Words>327</Words>
  <Application>Microsoft Office PowerPoint</Application>
  <PresentationFormat>Widescreen</PresentationFormat>
  <Paragraphs>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Custom Design</vt:lpstr>
      <vt:lpstr>1_Custom Design</vt:lpstr>
      <vt:lpstr>Vocabulary 12</vt:lpstr>
      <vt:lpstr>Wane (V)</vt:lpstr>
      <vt:lpstr>Fraught (Adj)</vt:lpstr>
      <vt:lpstr>Chasm (N)</vt:lpstr>
      <vt:lpstr>Erudite (Adj)</vt:lpstr>
      <vt:lpstr>Also-ran (N)</vt:lpstr>
      <vt:lpstr>Elfin (Adj, N)</vt:lpstr>
      <vt:lpstr>Aggrandize (V)</vt:lpstr>
      <vt:lpstr>Ensemble (N)</vt:lpstr>
      <vt:lpstr>Tether (V, N)</vt:lpstr>
      <vt:lpstr>Claimant (N)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Debbie Riley</dc:creator>
  <cp:lastModifiedBy>Debbie Riley</cp:lastModifiedBy>
  <cp:revision>16</cp:revision>
  <dcterms:modified xsi:type="dcterms:W3CDTF">2022-05-03T19:13:51Z</dcterms:modified>
</cp:coreProperties>
</file>