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1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776"/>
    <a:srgbClr val="00466A"/>
    <a:srgbClr val="124B67"/>
    <a:srgbClr val="006996"/>
    <a:srgbClr val="A2D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5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9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0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707E932-45D3-46F0-8B2D-99A98DB87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int splash on a white background">
            <a:extLst>
              <a:ext uri="{FF2B5EF4-FFF2-40B4-BE49-F238E27FC236}">
                <a16:creationId xmlns:a16="http://schemas.microsoft.com/office/drawing/2014/main" id="{92E35B9F-1382-40A6-A510-51C777C95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436776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9EA45C1-5D9B-4851-BC36-CF2BBE00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732305"/>
            <a:ext cx="3390900" cy="348299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093F9-BC8E-4F27-A88E-CD0F97B8D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330" y="2394751"/>
            <a:ext cx="3315440" cy="173467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Vocabulary 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A9652-E6BE-4DB3-AA38-97E8D97F6D86}"/>
              </a:ext>
            </a:extLst>
          </p:cNvPr>
          <p:cNvSpPr/>
          <p:nvPr/>
        </p:nvSpPr>
        <p:spPr>
          <a:xfrm>
            <a:off x="1371600" y="1732305"/>
            <a:ext cx="3390900" cy="348299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int splash on a white background">
            <a:extLst>
              <a:ext uri="{FF2B5EF4-FFF2-40B4-BE49-F238E27FC236}">
                <a16:creationId xmlns:a16="http://schemas.microsoft.com/office/drawing/2014/main" id="{92E35B9F-1382-40A6-A510-51C777C95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4" b="4170"/>
          <a:stretch/>
        </p:blipFill>
        <p:spPr>
          <a:xfrm>
            <a:off x="169333" y="314325"/>
            <a:ext cx="12022667" cy="609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231F88-3322-405E-9BE5-F53D3E8FBD68}"/>
              </a:ext>
            </a:extLst>
          </p:cNvPr>
          <p:cNvSpPr txBox="1">
            <a:spLocks/>
          </p:cNvSpPr>
          <p:nvPr/>
        </p:nvSpPr>
        <p:spPr>
          <a:xfrm>
            <a:off x="637876" y="633575"/>
            <a:ext cx="1042301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Legacy </a:t>
            </a:r>
            <a:r>
              <a:rPr lang="en-US" dirty="0">
                <a:solidFill>
                  <a:schemeClr val="tx1"/>
                </a:solidFill>
              </a:rPr>
              <a:t>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3D9D-FFF7-46FF-BD17-CCF88259E522}"/>
              </a:ext>
            </a:extLst>
          </p:cNvPr>
          <p:cNvSpPr/>
          <p:nvPr/>
        </p:nvSpPr>
        <p:spPr>
          <a:xfrm>
            <a:off x="1078222" y="2097324"/>
            <a:ext cx="4024334" cy="1531982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0EAC9-5911-4774-88F0-26B622B6AA92}"/>
              </a:ext>
            </a:extLst>
          </p:cNvPr>
          <p:cNvSpPr/>
          <p:nvPr/>
        </p:nvSpPr>
        <p:spPr>
          <a:xfrm>
            <a:off x="1318150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8C84F-8329-431D-B4CF-C496F70DBFB4}"/>
              </a:ext>
            </a:extLst>
          </p:cNvPr>
          <p:cNvSpPr txBox="1"/>
          <p:nvPr/>
        </p:nvSpPr>
        <p:spPr>
          <a:xfrm>
            <a:off x="656675" y="4300588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In the late 1800s, the fictional LEGACIES of the Old West were of cowboys riding from town-to-town shooting at each other.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9AFB9-7310-41B3-9CC1-E4895455818C}"/>
              </a:ext>
            </a:extLst>
          </p:cNvPr>
          <p:cNvSpPr/>
          <p:nvPr/>
        </p:nvSpPr>
        <p:spPr>
          <a:xfrm>
            <a:off x="6129982" y="1128875"/>
            <a:ext cx="5531118" cy="5241410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7B2E6-C145-4646-B8F3-E471A0094084}"/>
              </a:ext>
            </a:extLst>
          </p:cNvPr>
          <p:cNvSpPr/>
          <p:nvPr/>
        </p:nvSpPr>
        <p:spPr>
          <a:xfrm>
            <a:off x="6363094" y="1432873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rtoon of a person playing piano&#10;&#10;Description automatically generated with low confidence">
            <a:extLst>
              <a:ext uri="{FF2B5EF4-FFF2-40B4-BE49-F238E27FC236}">
                <a16:creationId xmlns:a16="http://schemas.microsoft.com/office/drawing/2014/main" id="{67793453-790B-44C7-A649-8A5F0BCB5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59" y="1877917"/>
            <a:ext cx="4514850" cy="3743325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F12B8F-F883-4D1A-94AA-17E8AF574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99">
            <a:off x="1431443" y="2362100"/>
            <a:ext cx="2653388" cy="9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int splash on a white background">
            <a:extLst>
              <a:ext uri="{FF2B5EF4-FFF2-40B4-BE49-F238E27FC236}">
                <a16:creationId xmlns:a16="http://schemas.microsoft.com/office/drawing/2014/main" id="{92E35B9F-1382-40A6-A510-51C777C95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4" b="4170"/>
          <a:stretch/>
        </p:blipFill>
        <p:spPr>
          <a:xfrm>
            <a:off x="169333" y="314325"/>
            <a:ext cx="12022667" cy="609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231F88-3322-405E-9BE5-F53D3E8FBD68}"/>
              </a:ext>
            </a:extLst>
          </p:cNvPr>
          <p:cNvSpPr txBox="1">
            <a:spLocks/>
          </p:cNvSpPr>
          <p:nvPr/>
        </p:nvSpPr>
        <p:spPr>
          <a:xfrm>
            <a:off x="637876" y="633575"/>
            <a:ext cx="1042301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generalize </a:t>
            </a:r>
            <a:r>
              <a:rPr lang="en-US" dirty="0">
                <a:solidFill>
                  <a:schemeClr val="tx1"/>
                </a:solidFill>
              </a:rPr>
              <a:t>(adj)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3D9D-FFF7-46FF-BD17-CCF88259E522}"/>
              </a:ext>
            </a:extLst>
          </p:cNvPr>
          <p:cNvSpPr/>
          <p:nvPr/>
        </p:nvSpPr>
        <p:spPr>
          <a:xfrm>
            <a:off x="1078222" y="2097324"/>
            <a:ext cx="4024334" cy="1531982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0EAC9-5911-4774-88F0-26B622B6AA92}"/>
              </a:ext>
            </a:extLst>
          </p:cNvPr>
          <p:cNvSpPr/>
          <p:nvPr/>
        </p:nvSpPr>
        <p:spPr>
          <a:xfrm>
            <a:off x="1318150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8C84F-8329-431D-B4CF-C496F70DBFB4}"/>
              </a:ext>
            </a:extLst>
          </p:cNvPr>
          <p:cNvSpPr txBox="1"/>
          <p:nvPr/>
        </p:nvSpPr>
        <p:spPr>
          <a:xfrm>
            <a:off x="656675" y="4300588"/>
            <a:ext cx="514932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Our teacher asked us to be specific in our essay criticisms and avoid GENERALIZATIONS.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9AFB9-7310-41B3-9CC1-E4895455818C}"/>
              </a:ext>
            </a:extLst>
          </p:cNvPr>
          <p:cNvSpPr/>
          <p:nvPr/>
        </p:nvSpPr>
        <p:spPr>
          <a:xfrm>
            <a:off x="6129982" y="1128875"/>
            <a:ext cx="5531118" cy="5241410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7B2E6-C145-4646-B8F3-E471A0094084}"/>
              </a:ext>
            </a:extLst>
          </p:cNvPr>
          <p:cNvSpPr/>
          <p:nvPr/>
        </p:nvSpPr>
        <p:spPr>
          <a:xfrm>
            <a:off x="6363094" y="1432873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men wearing hats&#10;&#10;Description automatically generated with low confidence">
            <a:extLst>
              <a:ext uri="{FF2B5EF4-FFF2-40B4-BE49-F238E27FC236}">
                <a16:creationId xmlns:a16="http://schemas.microsoft.com/office/drawing/2014/main" id="{E0107C42-C26F-4B2E-860A-4C4F5BB7B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50" y="1938500"/>
            <a:ext cx="4162425" cy="33909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803CB55-CB49-4B72-B485-B94BCF2A4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70" y="2351498"/>
            <a:ext cx="2294123" cy="10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int splash on a white background">
            <a:extLst>
              <a:ext uri="{FF2B5EF4-FFF2-40B4-BE49-F238E27FC236}">
                <a16:creationId xmlns:a16="http://schemas.microsoft.com/office/drawing/2014/main" id="{92E35B9F-1382-40A6-A510-51C777C95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4" b="4170"/>
          <a:stretch/>
        </p:blipFill>
        <p:spPr>
          <a:xfrm>
            <a:off x="169333" y="314325"/>
            <a:ext cx="12022667" cy="609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231F88-3322-405E-9BE5-F53D3E8FBD68}"/>
              </a:ext>
            </a:extLst>
          </p:cNvPr>
          <p:cNvSpPr txBox="1">
            <a:spLocks/>
          </p:cNvSpPr>
          <p:nvPr/>
        </p:nvSpPr>
        <p:spPr>
          <a:xfrm>
            <a:off x="637876" y="633575"/>
            <a:ext cx="1042301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Callous </a:t>
            </a:r>
            <a:r>
              <a:rPr lang="en-US" dirty="0">
                <a:solidFill>
                  <a:schemeClr val="tx1"/>
                </a:solidFill>
              </a:rPr>
              <a:t>(N, Adj)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3D9D-FFF7-46FF-BD17-CCF88259E522}"/>
              </a:ext>
            </a:extLst>
          </p:cNvPr>
          <p:cNvSpPr/>
          <p:nvPr/>
        </p:nvSpPr>
        <p:spPr>
          <a:xfrm>
            <a:off x="1078222" y="2097324"/>
            <a:ext cx="4024334" cy="1531982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0EAC9-5911-4774-88F0-26B622B6AA92}"/>
              </a:ext>
            </a:extLst>
          </p:cNvPr>
          <p:cNvSpPr/>
          <p:nvPr/>
        </p:nvSpPr>
        <p:spPr>
          <a:xfrm>
            <a:off x="1318150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8C84F-8329-431D-B4CF-C496F70DBFB4}"/>
              </a:ext>
            </a:extLst>
          </p:cNvPr>
          <p:cNvSpPr txBox="1"/>
          <p:nvPr/>
        </p:nvSpPr>
        <p:spPr>
          <a:xfrm>
            <a:off x="656675" y="4300588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It is hard to understand how in India some CALLOUS people can ride in their limousines past hoards of beggars and not pay them the slightest attention.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9AFB9-7310-41B3-9CC1-E4895455818C}"/>
              </a:ext>
            </a:extLst>
          </p:cNvPr>
          <p:cNvSpPr/>
          <p:nvPr/>
        </p:nvSpPr>
        <p:spPr>
          <a:xfrm>
            <a:off x="6129982" y="1128875"/>
            <a:ext cx="5531118" cy="5241410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7B2E6-C145-4646-B8F3-E471A0094084}"/>
              </a:ext>
            </a:extLst>
          </p:cNvPr>
          <p:cNvSpPr/>
          <p:nvPr/>
        </p:nvSpPr>
        <p:spPr>
          <a:xfrm>
            <a:off x="6363094" y="1432873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665D3E6-3076-40FA-B62A-8B0F94973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50" y="1746707"/>
            <a:ext cx="4619625" cy="40386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A6805F6-F9EB-4350-B647-4D931D83F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56" y="2295458"/>
            <a:ext cx="2313897" cy="10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int splash on a white background">
            <a:extLst>
              <a:ext uri="{FF2B5EF4-FFF2-40B4-BE49-F238E27FC236}">
                <a16:creationId xmlns:a16="http://schemas.microsoft.com/office/drawing/2014/main" id="{92E35B9F-1382-40A6-A510-51C777C95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4" b="4170"/>
          <a:stretch/>
        </p:blipFill>
        <p:spPr>
          <a:xfrm>
            <a:off x="169333" y="314325"/>
            <a:ext cx="12022667" cy="609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231F88-3322-405E-9BE5-F53D3E8FBD68}"/>
              </a:ext>
            </a:extLst>
          </p:cNvPr>
          <p:cNvSpPr txBox="1">
            <a:spLocks/>
          </p:cNvSpPr>
          <p:nvPr/>
        </p:nvSpPr>
        <p:spPr>
          <a:xfrm>
            <a:off x="637876" y="633575"/>
            <a:ext cx="1042301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Sundry </a:t>
            </a:r>
            <a:r>
              <a:rPr lang="en-US" dirty="0">
                <a:solidFill>
                  <a:schemeClr val="tx1"/>
                </a:solidFill>
              </a:rPr>
              <a:t>(N, adj)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3D9D-FFF7-46FF-BD17-CCF88259E522}"/>
              </a:ext>
            </a:extLst>
          </p:cNvPr>
          <p:cNvSpPr/>
          <p:nvPr/>
        </p:nvSpPr>
        <p:spPr>
          <a:xfrm>
            <a:off x="1078222" y="2097324"/>
            <a:ext cx="4024334" cy="1531982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0EAC9-5911-4774-88F0-26B622B6AA92}"/>
              </a:ext>
            </a:extLst>
          </p:cNvPr>
          <p:cNvSpPr/>
          <p:nvPr/>
        </p:nvSpPr>
        <p:spPr>
          <a:xfrm>
            <a:off x="1318150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8C84F-8329-431D-B4CF-C496F70DBFB4}"/>
              </a:ext>
            </a:extLst>
          </p:cNvPr>
          <p:cNvSpPr txBox="1"/>
          <p:nvPr/>
        </p:nvSpPr>
        <p:spPr>
          <a:xfrm>
            <a:off x="656675" y="4300588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A SUNDRY store is usually like a five-and-dime, a store carrying a variety of miscellaneous items for the household and personal use.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9AFB9-7310-41B3-9CC1-E4895455818C}"/>
              </a:ext>
            </a:extLst>
          </p:cNvPr>
          <p:cNvSpPr/>
          <p:nvPr/>
        </p:nvSpPr>
        <p:spPr>
          <a:xfrm>
            <a:off x="6129982" y="1128875"/>
            <a:ext cx="5531118" cy="5241410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7B2E6-C145-4646-B8F3-E471A0094084}"/>
              </a:ext>
            </a:extLst>
          </p:cNvPr>
          <p:cNvSpPr/>
          <p:nvPr/>
        </p:nvSpPr>
        <p:spPr>
          <a:xfrm>
            <a:off x="6363094" y="1432873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2AB9DC4-68B3-4965-B482-5ABE79425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28" y="1722894"/>
            <a:ext cx="4619625" cy="4086225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A11D9C1-AF52-4299-9139-EB54757E1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50" y="2307597"/>
            <a:ext cx="28289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1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int splash on a white background">
            <a:extLst>
              <a:ext uri="{FF2B5EF4-FFF2-40B4-BE49-F238E27FC236}">
                <a16:creationId xmlns:a16="http://schemas.microsoft.com/office/drawing/2014/main" id="{92E35B9F-1382-40A6-A510-51C777C95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4" b="4170"/>
          <a:stretch/>
        </p:blipFill>
        <p:spPr>
          <a:xfrm>
            <a:off x="169333" y="314325"/>
            <a:ext cx="12022667" cy="609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231F88-3322-405E-9BE5-F53D3E8FBD68}"/>
              </a:ext>
            </a:extLst>
          </p:cNvPr>
          <p:cNvSpPr txBox="1">
            <a:spLocks/>
          </p:cNvSpPr>
          <p:nvPr/>
        </p:nvSpPr>
        <p:spPr>
          <a:xfrm>
            <a:off x="637876" y="633575"/>
            <a:ext cx="1042301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Insouciant </a:t>
            </a:r>
            <a:r>
              <a:rPr lang="en-US" dirty="0">
                <a:solidFill>
                  <a:schemeClr val="tx1"/>
                </a:solidFill>
              </a:rPr>
              <a:t>(adj)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3D9D-FFF7-46FF-BD17-CCF88259E522}"/>
              </a:ext>
            </a:extLst>
          </p:cNvPr>
          <p:cNvSpPr/>
          <p:nvPr/>
        </p:nvSpPr>
        <p:spPr>
          <a:xfrm>
            <a:off x="1078222" y="2097324"/>
            <a:ext cx="4024334" cy="1531982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0EAC9-5911-4774-88F0-26B622B6AA92}"/>
              </a:ext>
            </a:extLst>
          </p:cNvPr>
          <p:cNvSpPr/>
          <p:nvPr/>
        </p:nvSpPr>
        <p:spPr>
          <a:xfrm>
            <a:off x="1318150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8C84F-8329-431D-B4CF-C496F70DBFB4}"/>
              </a:ext>
            </a:extLst>
          </p:cNvPr>
          <p:cNvSpPr txBox="1"/>
          <p:nvPr/>
        </p:nvSpPr>
        <p:spPr>
          <a:xfrm>
            <a:off x="656675" y="4300588"/>
            <a:ext cx="4771085" cy="163121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Her cheerful INSOUCIANCE was greatly admired by everyone in her office, but her husband says to wake up to such cheerfulness before he has had a cup of coffee is driving him up a wall.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9AFB9-7310-41B3-9CC1-E4895455818C}"/>
              </a:ext>
            </a:extLst>
          </p:cNvPr>
          <p:cNvSpPr/>
          <p:nvPr/>
        </p:nvSpPr>
        <p:spPr>
          <a:xfrm>
            <a:off x="6129982" y="1128875"/>
            <a:ext cx="5531118" cy="5241410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7B2E6-C145-4646-B8F3-E471A0094084}"/>
              </a:ext>
            </a:extLst>
          </p:cNvPr>
          <p:cNvSpPr/>
          <p:nvPr/>
        </p:nvSpPr>
        <p:spPr>
          <a:xfrm>
            <a:off x="6363094" y="1432873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3ADD1BA-E6A6-432C-B31F-0C75BACAC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41" y="1800756"/>
            <a:ext cx="4572000" cy="38862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909B3FE-EB2D-4D78-B5B8-DD099E111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78" y="2326505"/>
            <a:ext cx="25622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int splash on a white background">
            <a:extLst>
              <a:ext uri="{FF2B5EF4-FFF2-40B4-BE49-F238E27FC236}">
                <a16:creationId xmlns:a16="http://schemas.microsoft.com/office/drawing/2014/main" id="{92E35B9F-1382-40A6-A510-51C777C95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4" b="4170"/>
          <a:stretch/>
        </p:blipFill>
        <p:spPr>
          <a:xfrm>
            <a:off x="169333" y="314325"/>
            <a:ext cx="12022667" cy="609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231F88-3322-405E-9BE5-F53D3E8FBD68}"/>
              </a:ext>
            </a:extLst>
          </p:cNvPr>
          <p:cNvSpPr txBox="1">
            <a:spLocks/>
          </p:cNvSpPr>
          <p:nvPr/>
        </p:nvSpPr>
        <p:spPr>
          <a:xfrm>
            <a:off x="637876" y="633575"/>
            <a:ext cx="1042301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revere </a:t>
            </a:r>
            <a:r>
              <a:rPr lang="en-US" dirty="0">
                <a:solidFill>
                  <a:schemeClr val="tx1"/>
                </a:solidFill>
              </a:rPr>
              <a:t>(v)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3D9D-FFF7-46FF-BD17-CCF88259E522}"/>
              </a:ext>
            </a:extLst>
          </p:cNvPr>
          <p:cNvSpPr/>
          <p:nvPr/>
        </p:nvSpPr>
        <p:spPr>
          <a:xfrm>
            <a:off x="1078222" y="2097324"/>
            <a:ext cx="4024334" cy="1531982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0EAC9-5911-4774-88F0-26B622B6AA92}"/>
              </a:ext>
            </a:extLst>
          </p:cNvPr>
          <p:cNvSpPr/>
          <p:nvPr/>
        </p:nvSpPr>
        <p:spPr>
          <a:xfrm>
            <a:off x="1318150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8C84F-8329-431D-B4CF-C496F70DBFB4}"/>
              </a:ext>
            </a:extLst>
          </p:cNvPr>
          <p:cNvSpPr txBox="1"/>
          <p:nvPr/>
        </p:nvSpPr>
        <p:spPr>
          <a:xfrm>
            <a:off x="656675" y="4300588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Another who enjoyed almost universal recognition and REVERANCE for his humanitarianism in the medical field was Dr. Schweitzer.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9AFB9-7310-41B3-9CC1-E4895455818C}"/>
              </a:ext>
            </a:extLst>
          </p:cNvPr>
          <p:cNvSpPr/>
          <p:nvPr/>
        </p:nvSpPr>
        <p:spPr>
          <a:xfrm>
            <a:off x="6129982" y="1128875"/>
            <a:ext cx="5531118" cy="5241410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7B2E6-C145-4646-B8F3-E471A0094084}"/>
              </a:ext>
            </a:extLst>
          </p:cNvPr>
          <p:cNvSpPr/>
          <p:nvPr/>
        </p:nvSpPr>
        <p:spPr>
          <a:xfrm>
            <a:off x="6363094" y="1432873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B92B70F-AAA9-4E70-937B-774C6F00A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25" y="1720755"/>
            <a:ext cx="4562475" cy="405765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B0D08AF-0461-4B27-8D37-5FBFE677E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32" y="2297963"/>
            <a:ext cx="2220211" cy="11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int splash on a white background">
            <a:extLst>
              <a:ext uri="{FF2B5EF4-FFF2-40B4-BE49-F238E27FC236}">
                <a16:creationId xmlns:a16="http://schemas.microsoft.com/office/drawing/2014/main" id="{92E35B9F-1382-40A6-A510-51C777C95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4" b="4170"/>
          <a:stretch/>
        </p:blipFill>
        <p:spPr>
          <a:xfrm>
            <a:off x="169333" y="314325"/>
            <a:ext cx="12022667" cy="609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231F88-3322-405E-9BE5-F53D3E8FBD68}"/>
              </a:ext>
            </a:extLst>
          </p:cNvPr>
          <p:cNvSpPr txBox="1">
            <a:spLocks/>
          </p:cNvSpPr>
          <p:nvPr/>
        </p:nvSpPr>
        <p:spPr>
          <a:xfrm>
            <a:off x="637876" y="633575"/>
            <a:ext cx="1042301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dearth </a:t>
            </a:r>
            <a:r>
              <a:rPr lang="en-US" dirty="0">
                <a:solidFill>
                  <a:schemeClr val="tx1"/>
                </a:solidFill>
              </a:rPr>
              <a:t>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3D9D-FFF7-46FF-BD17-CCF88259E522}"/>
              </a:ext>
            </a:extLst>
          </p:cNvPr>
          <p:cNvSpPr/>
          <p:nvPr/>
        </p:nvSpPr>
        <p:spPr>
          <a:xfrm>
            <a:off x="1078222" y="2097324"/>
            <a:ext cx="4024334" cy="1531982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0EAC9-5911-4774-88F0-26B622B6AA92}"/>
              </a:ext>
            </a:extLst>
          </p:cNvPr>
          <p:cNvSpPr/>
          <p:nvPr/>
        </p:nvSpPr>
        <p:spPr>
          <a:xfrm>
            <a:off x="1318150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8C84F-8329-431D-B4CF-C496F70DBFB4}"/>
              </a:ext>
            </a:extLst>
          </p:cNvPr>
          <p:cNvSpPr txBox="1"/>
          <p:nvPr/>
        </p:nvSpPr>
        <p:spPr>
          <a:xfrm>
            <a:off x="656675" y="4300588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This Broadway season was the poorest in years.  Critics say this was largely due to a DEARTH of good playwrights.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9AFB9-7310-41B3-9CC1-E4895455818C}"/>
              </a:ext>
            </a:extLst>
          </p:cNvPr>
          <p:cNvSpPr/>
          <p:nvPr/>
        </p:nvSpPr>
        <p:spPr>
          <a:xfrm>
            <a:off x="6129982" y="1128875"/>
            <a:ext cx="5531118" cy="5241410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7B2E6-C145-4646-B8F3-E471A0094084}"/>
              </a:ext>
            </a:extLst>
          </p:cNvPr>
          <p:cNvSpPr/>
          <p:nvPr/>
        </p:nvSpPr>
        <p:spPr>
          <a:xfrm>
            <a:off x="6363094" y="1432873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0A2837-05B4-4C09-A5AF-A4853BF66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62" y="1800655"/>
            <a:ext cx="4391025" cy="417195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6AF5A6E-13B3-4928-AA0C-1EAA3BC66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58" y="2333625"/>
            <a:ext cx="17145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int splash on a white background">
            <a:extLst>
              <a:ext uri="{FF2B5EF4-FFF2-40B4-BE49-F238E27FC236}">
                <a16:creationId xmlns:a16="http://schemas.microsoft.com/office/drawing/2014/main" id="{92E35B9F-1382-40A6-A510-51C777C95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4" b="4170"/>
          <a:stretch/>
        </p:blipFill>
        <p:spPr>
          <a:xfrm>
            <a:off x="169333" y="314325"/>
            <a:ext cx="12022667" cy="609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231F88-3322-405E-9BE5-F53D3E8FBD68}"/>
              </a:ext>
            </a:extLst>
          </p:cNvPr>
          <p:cNvSpPr txBox="1">
            <a:spLocks/>
          </p:cNvSpPr>
          <p:nvPr/>
        </p:nvSpPr>
        <p:spPr>
          <a:xfrm>
            <a:off x="637876" y="633575"/>
            <a:ext cx="1042301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prowess </a:t>
            </a:r>
            <a:r>
              <a:rPr lang="en-US" dirty="0">
                <a:solidFill>
                  <a:schemeClr val="tx1"/>
                </a:solidFill>
              </a:rPr>
              <a:t>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3D9D-FFF7-46FF-BD17-CCF88259E522}"/>
              </a:ext>
            </a:extLst>
          </p:cNvPr>
          <p:cNvSpPr/>
          <p:nvPr/>
        </p:nvSpPr>
        <p:spPr>
          <a:xfrm>
            <a:off x="1078222" y="2097324"/>
            <a:ext cx="4024334" cy="1531982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0EAC9-5911-4774-88F0-26B622B6AA92}"/>
              </a:ext>
            </a:extLst>
          </p:cNvPr>
          <p:cNvSpPr/>
          <p:nvPr/>
        </p:nvSpPr>
        <p:spPr>
          <a:xfrm>
            <a:off x="1318150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8C84F-8329-431D-B4CF-C496F70DBFB4}"/>
              </a:ext>
            </a:extLst>
          </p:cNvPr>
          <p:cNvSpPr txBox="1"/>
          <p:nvPr/>
        </p:nvSpPr>
        <p:spPr>
          <a:xfrm>
            <a:off x="656675" y="4300588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Rod Laver’s PROWESS as the world’s best tennis player is supported by the fact, he won the Grand Slam twice.  This has not been done since.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9AFB9-7310-41B3-9CC1-E4895455818C}"/>
              </a:ext>
            </a:extLst>
          </p:cNvPr>
          <p:cNvSpPr/>
          <p:nvPr/>
        </p:nvSpPr>
        <p:spPr>
          <a:xfrm>
            <a:off x="6129982" y="1128875"/>
            <a:ext cx="5531118" cy="5241410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7B2E6-C145-4646-B8F3-E471A0094084}"/>
              </a:ext>
            </a:extLst>
          </p:cNvPr>
          <p:cNvSpPr/>
          <p:nvPr/>
        </p:nvSpPr>
        <p:spPr>
          <a:xfrm>
            <a:off x="6363094" y="1432873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01F15C6-53E3-401F-8D08-AA975CC6F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16" y="1676400"/>
            <a:ext cx="4362450" cy="3914775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A86DD31-59EB-4253-AC01-8FA908532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2" y="2335211"/>
            <a:ext cx="2400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int splash on a white background">
            <a:extLst>
              <a:ext uri="{FF2B5EF4-FFF2-40B4-BE49-F238E27FC236}">
                <a16:creationId xmlns:a16="http://schemas.microsoft.com/office/drawing/2014/main" id="{92E35B9F-1382-40A6-A510-51C777C95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4" b="4170"/>
          <a:stretch/>
        </p:blipFill>
        <p:spPr>
          <a:xfrm>
            <a:off x="169333" y="314325"/>
            <a:ext cx="12022667" cy="609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231F88-3322-405E-9BE5-F53D3E8FBD68}"/>
              </a:ext>
            </a:extLst>
          </p:cNvPr>
          <p:cNvSpPr txBox="1">
            <a:spLocks/>
          </p:cNvSpPr>
          <p:nvPr/>
        </p:nvSpPr>
        <p:spPr>
          <a:xfrm>
            <a:off x="637876" y="633575"/>
            <a:ext cx="1042301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somber </a:t>
            </a:r>
            <a:r>
              <a:rPr lang="en-US" dirty="0">
                <a:solidFill>
                  <a:schemeClr val="tx1"/>
                </a:solidFill>
              </a:rPr>
              <a:t>(adj)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3D9D-FFF7-46FF-BD17-CCF88259E522}"/>
              </a:ext>
            </a:extLst>
          </p:cNvPr>
          <p:cNvSpPr/>
          <p:nvPr/>
        </p:nvSpPr>
        <p:spPr>
          <a:xfrm>
            <a:off x="1078222" y="2097324"/>
            <a:ext cx="4024334" cy="1531982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0EAC9-5911-4774-88F0-26B622B6AA92}"/>
              </a:ext>
            </a:extLst>
          </p:cNvPr>
          <p:cNvSpPr/>
          <p:nvPr/>
        </p:nvSpPr>
        <p:spPr>
          <a:xfrm>
            <a:off x="1318150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8C84F-8329-431D-B4CF-C496F70DBFB4}"/>
              </a:ext>
            </a:extLst>
          </p:cNvPr>
          <p:cNvSpPr txBox="1"/>
          <p:nvPr/>
        </p:nvSpPr>
        <p:spPr>
          <a:xfrm>
            <a:off x="656675" y="4300588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Martin had the most SOMBER expression, and there was nothing we could do to cheer him up.   Hardly what one might expect from a man getting married the next day.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9AFB9-7310-41B3-9CC1-E4895455818C}"/>
              </a:ext>
            </a:extLst>
          </p:cNvPr>
          <p:cNvSpPr/>
          <p:nvPr/>
        </p:nvSpPr>
        <p:spPr>
          <a:xfrm>
            <a:off x="6129982" y="1128875"/>
            <a:ext cx="5531118" cy="5241410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7B2E6-C145-4646-B8F3-E471A0094084}"/>
              </a:ext>
            </a:extLst>
          </p:cNvPr>
          <p:cNvSpPr/>
          <p:nvPr/>
        </p:nvSpPr>
        <p:spPr>
          <a:xfrm>
            <a:off x="6363094" y="1432873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0538CCF-9FA0-426C-9552-5657CFD01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63" y="1724306"/>
            <a:ext cx="4495800" cy="3810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0244DF2-DF0D-4241-BC0C-12FEBDBD9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1" y="2390936"/>
            <a:ext cx="21240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int splash on a white background">
            <a:extLst>
              <a:ext uri="{FF2B5EF4-FFF2-40B4-BE49-F238E27FC236}">
                <a16:creationId xmlns:a16="http://schemas.microsoft.com/office/drawing/2014/main" id="{92E35B9F-1382-40A6-A510-51C777C95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4" b="4170"/>
          <a:stretch/>
        </p:blipFill>
        <p:spPr>
          <a:xfrm>
            <a:off x="169333" y="314325"/>
            <a:ext cx="12022667" cy="609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231F88-3322-405E-9BE5-F53D3E8FBD68}"/>
              </a:ext>
            </a:extLst>
          </p:cNvPr>
          <p:cNvSpPr txBox="1">
            <a:spLocks/>
          </p:cNvSpPr>
          <p:nvPr/>
        </p:nvSpPr>
        <p:spPr>
          <a:xfrm>
            <a:off x="637876" y="633575"/>
            <a:ext cx="1042301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Phobia </a:t>
            </a:r>
            <a:r>
              <a:rPr lang="en-US" dirty="0">
                <a:solidFill>
                  <a:schemeClr val="tx1"/>
                </a:solidFill>
              </a:rPr>
              <a:t>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3D9D-FFF7-46FF-BD17-CCF88259E522}"/>
              </a:ext>
            </a:extLst>
          </p:cNvPr>
          <p:cNvSpPr/>
          <p:nvPr/>
        </p:nvSpPr>
        <p:spPr>
          <a:xfrm>
            <a:off x="1078222" y="2097324"/>
            <a:ext cx="4024334" cy="1531982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0EAC9-5911-4774-88F0-26B622B6AA92}"/>
              </a:ext>
            </a:extLst>
          </p:cNvPr>
          <p:cNvSpPr/>
          <p:nvPr/>
        </p:nvSpPr>
        <p:spPr>
          <a:xfrm>
            <a:off x="1318150" y="2281287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8C84F-8329-431D-B4CF-C496F70DBFB4}"/>
              </a:ext>
            </a:extLst>
          </p:cNvPr>
          <p:cNvSpPr txBox="1"/>
          <p:nvPr/>
        </p:nvSpPr>
        <p:spPr>
          <a:xfrm>
            <a:off x="656675" y="4300588"/>
            <a:ext cx="477108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Claustrophobia is the PHOBIA of a person who fears small, confined spaces.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9AFB9-7310-41B3-9CC1-E4895455818C}"/>
              </a:ext>
            </a:extLst>
          </p:cNvPr>
          <p:cNvSpPr/>
          <p:nvPr/>
        </p:nvSpPr>
        <p:spPr>
          <a:xfrm>
            <a:off x="6129982" y="1128875"/>
            <a:ext cx="5531118" cy="5241410"/>
          </a:xfrm>
          <a:prstGeom prst="rect">
            <a:avLst/>
          </a:prstGeom>
          <a:solidFill>
            <a:srgbClr val="43677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7B2E6-C145-4646-B8F3-E471A0094084}"/>
              </a:ext>
            </a:extLst>
          </p:cNvPr>
          <p:cNvSpPr/>
          <p:nvPr/>
        </p:nvSpPr>
        <p:spPr>
          <a:xfrm>
            <a:off x="6363094" y="1432873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4A2F2B5-D567-4A64-8277-0F8A6A0CD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66" y="1529043"/>
            <a:ext cx="4476750" cy="4200525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A92DC3A-FB37-4544-9F48-1B7AC055B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24" y="2349539"/>
            <a:ext cx="21145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1C2B31"/>
      </a:dk2>
      <a:lt2>
        <a:srgbClr val="F1F0F3"/>
      </a:lt2>
      <a:accent1>
        <a:srgbClr val="9AA81E"/>
      </a:accent1>
      <a:accent2>
        <a:srgbClr val="D09517"/>
      </a:accent2>
      <a:accent3>
        <a:srgbClr val="E75C29"/>
      </a:accent3>
      <a:accent4>
        <a:srgbClr val="D51734"/>
      </a:accent4>
      <a:accent5>
        <a:srgbClr val="E72995"/>
      </a:accent5>
      <a:accent6>
        <a:srgbClr val="D517D2"/>
      </a:accent6>
      <a:hlink>
        <a:srgbClr val="C14577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291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Gill Sans MT</vt:lpstr>
      <vt:lpstr>Goudy Old Style</vt:lpstr>
      <vt:lpstr>ClassicFrameVTI</vt:lpstr>
      <vt:lpstr>Vocabulary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Riley</dc:creator>
  <cp:lastModifiedBy>Debbie Riley</cp:lastModifiedBy>
  <cp:revision>13</cp:revision>
  <dcterms:created xsi:type="dcterms:W3CDTF">2021-04-01T18:52:27Z</dcterms:created>
  <dcterms:modified xsi:type="dcterms:W3CDTF">2022-05-12T18:47:58Z</dcterms:modified>
</cp:coreProperties>
</file>