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4012" r:id="rId2"/>
  </p:sldMasterIdLst>
  <p:notesMasterIdLst>
    <p:notesMasterId r:id="rId14"/>
  </p:notesMasterIdLst>
  <p:sldIdLst>
    <p:sldId id="256" r:id="rId3"/>
    <p:sldId id="271" r:id="rId4"/>
    <p:sldId id="270" r:id="rId5"/>
    <p:sldId id="268" r:id="rId6"/>
    <p:sldId id="269" r:id="rId7"/>
    <p:sldId id="272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581"/>
    <a:srgbClr val="7A1647"/>
    <a:srgbClr val="2C4F1D"/>
    <a:srgbClr val="517E2F"/>
    <a:srgbClr val="5F8E3B"/>
    <a:srgbClr val="8EA642"/>
    <a:srgbClr val="BDD95B"/>
    <a:srgbClr val="46280D"/>
    <a:srgbClr val="956537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0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D37C22-6272-4FF6-AD43-ECEF0CC04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5486400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2BA484-EDB9-4C83-A70A-40AD1182D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330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2E67-F7B7-4583-991C-10BA18AC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C527E-0F98-41D7-9B2B-F326F1D16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9BE86-6ED8-47AC-89BB-AEA69210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1295400"/>
            <a:ext cx="1676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A97F1-04DA-4B64-B131-E913D745C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48260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3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422399" y="-1447800"/>
            <a:ext cx="2476501" cy="53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3062018" y="2909617"/>
            <a:ext cx="210556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501858" y="3308633"/>
            <a:ext cx="4690143" cy="3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286767" y="-1368566"/>
            <a:ext cx="3549367" cy="626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2184224" y="1461155"/>
            <a:ext cx="7823715" cy="3935883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616200" y="1562033"/>
            <a:ext cx="6959600" cy="3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612901"/>
            <a:ext cx="3381967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9480223" y="3641271"/>
            <a:ext cx="1294029" cy="184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0010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901849" y="2092350"/>
            <a:ext cx="2863800" cy="66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7426049" y="-1330050"/>
            <a:ext cx="344860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2184224" y="1461155"/>
            <a:ext cx="7823715" cy="3935883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2565400" y="2212733"/>
            <a:ext cx="70612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914400" y="38883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8216901" y="2838267"/>
            <a:ext cx="3975100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804233" y="-829635"/>
            <a:ext cx="2823832" cy="445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358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8216901" y="2838267"/>
            <a:ext cx="3975100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804233" y="-829635"/>
            <a:ext cx="2823832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2184224" y="1461059"/>
            <a:ext cx="7823715" cy="3935883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5702000" y="4938464"/>
            <a:ext cx="788000" cy="788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667200" y="1552133"/>
            <a:ext cx="4857600" cy="3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spcBef>
                <a:spcPts val="8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828754" lvl="2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4"/>
          <p:cNvSpPr txBox="1"/>
          <p:nvPr/>
        </p:nvSpPr>
        <p:spPr>
          <a:xfrm>
            <a:off x="4791200" y="4997696"/>
            <a:ext cx="2609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4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12700" y="3466167"/>
            <a:ext cx="4184267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8708902" y="-657534"/>
            <a:ext cx="2850967" cy="41406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5730200" y="57235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04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375699" y="-1413801"/>
            <a:ext cx="33700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668800" y="2829933"/>
            <a:ext cx="88544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9863834" y="2463800"/>
            <a:ext cx="2328167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25400" y="4474000"/>
            <a:ext cx="2328167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29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2" y="-657534"/>
            <a:ext cx="2850967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588867" y="2821032"/>
            <a:ext cx="43756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227733" y="2821032"/>
            <a:ext cx="43756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1"/>
            <a:ext cx="2038533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946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5" y="1778052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4" y="3057185"/>
            <a:ext cx="2750233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568133" y="2837233"/>
            <a:ext cx="28912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◉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4607569" y="2837233"/>
            <a:ext cx="28912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◉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7647005" y="2837233"/>
            <a:ext cx="28912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◉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300" y="-121044"/>
            <a:ext cx="2844801" cy="30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149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7.png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557518" y="-582917"/>
            <a:ext cx="1971065" cy="311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6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1" name="Google Shape;81;p8" descr="3.png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9220200" y="3852834"/>
            <a:ext cx="2971800" cy="30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652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0" y="3852834"/>
            <a:ext cx="2971800" cy="3005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1181100" y="5265467"/>
            <a:ext cx="9830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9" name="Google Shape;89;p9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8" y="-582917"/>
            <a:ext cx="1971065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5730200" y="6028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65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31DF-D5C4-4C54-88AB-FEC202B1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DCA2-604A-4A47-8CBE-16601448A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49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10303973" y="2519800"/>
            <a:ext cx="1888027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9147633" y="-1507667"/>
            <a:ext cx="154940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648267" y="3299267"/>
            <a:ext cx="1897767" cy="521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1265599" y="-1291000"/>
            <a:ext cx="2205901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10185400" y="4803302"/>
            <a:ext cx="2006600" cy="205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08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769216" y="-1758150"/>
            <a:ext cx="154940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422399" y="-1447800"/>
            <a:ext cx="2476501" cy="53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3553267" y="3299267"/>
            <a:ext cx="1897767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962900" y="3657533"/>
            <a:ext cx="4229099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8506200" y="-1031500"/>
            <a:ext cx="266700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612901"/>
            <a:ext cx="3381967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064067" y="1968501"/>
            <a:ext cx="2127933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2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7" y="-1169267"/>
            <a:ext cx="1026659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21" y="4884754"/>
            <a:ext cx="1052273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4" y="-687776"/>
            <a:ext cx="1767200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3949701"/>
            <a:ext cx="187523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6" y="3511798"/>
            <a:ext cx="1456276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002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12700" y="-12700"/>
            <a:ext cx="122048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0" y="3852834"/>
            <a:ext cx="297180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8" y="-582917"/>
            <a:ext cx="1971065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5730200" y="6416833"/>
            <a:ext cx="7316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D8FC2814-68A9-49A0-80B1-38D30BBD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8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7751-8F9B-4A35-8F94-5F880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2434-E7B1-49C5-89C2-40051095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2D7F-36B8-482C-8ABC-09A610B1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CCF6-1C6E-4C4E-8722-DF77E125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AD6C-EC1F-4240-85BC-CB40A0CBA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9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A8A0-6EF4-4707-AF5A-DFF362C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C7DF-7C3E-4097-A90D-0D88A297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E13F-1131-4F3B-AD9E-C7C9E502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479B-006F-46EB-BC94-C797AE881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2EB9B-96C1-49EA-B7B6-E25D2C104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489-B52B-4543-9E0E-793F44CC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4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4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25C-9BD0-4257-B151-37966F79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4D8D-7234-4410-AB17-4CDF110B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8427-FD0C-44A7-BBEC-D23D3C2E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237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CD64-AC0A-4A75-91A1-DDE7BA2F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ACD7E-9EFB-40DE-92CF-14780631A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1A462-5657-4758-BC57-C79CC1E41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C7BE6DA-EA6D-4159-959C-664173A51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34C5E9-BBB0-43B3-8C0F-5F43B8B7A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8562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F2E5C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68800" y="2829933"/>
            <a:ext cx="88544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467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6135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00" y="2957446"/>
            <a:ext cx="6959600" cy="943108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solidFill>
                  <a:srgbClr val="C54581"/>
                </a:solidFill>
              </a:rPr>
              <a:t>Vocabulary 16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C8E6AC-D6A1-4955-98ED-414FC811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87" y="1271149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Vegetate </a:t>
            </a:r>
            <a:r>
              <a:rPr lang="en-US" sz="3200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0E126-D099-4C12-9675-1A44FCB874FA}"/>
              </a:ext>
            </a:extLst>
          </p:cNvPr>
          <p:cNvSpPr/>
          <p:nvPr/>
        </p:nvSpPr>
        <p:spPr>
          <a:xfrm>
            <a:off x="1078223" y="2261749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1514D-D51A-4112-A0D1-07C145613209}"/>
              </a:ext>
            </a:extLst>
          </p:cNvPr>
          <p:cNvSpPr/>
          <p:nvPr/>
        </p:nvSpPr>
        <p:spPr>
          <a:xfrm>
            <a:off x="6206974" y="1084028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828B8-4E29-4A27-A59F-6A6489E73FD5}"/>
              </a:ext>
            </a:extLst>
          </p:cNvPr>
          <p:cNvSpPr txBox="1"/>
          <p:nvPr/>
        </p:nvSpPr>
        <p:spPr>
          <a:xfrm>
            <a:off x="1180627" y="4263412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A Rhodes scholar in his youth, Rick Farrell took a job on an assembly line in an automobile plant and let his mind </a:t>
            </a:r>
            <a:r>
              <a:rPr lang="en-US" sz="2000" b="1" dirty="0"/>
              <a:t>VEGETATE</a:t>
            </a:r>
            <a:r>
              <a:rPr lang="en-US" sz="2000" dirty="0"/>
              <a:t>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32781-FEBF-439A-B8E1-9D8FE2007AF5}"/>
              </a:ext>
            </a:extLst>
          </p:cNvPr>
          <p:cNvSpPr/>
          <p:nvPr/>
        </p:nvSpPr>
        <p:spPr>
          <a:xfrm>
            <a:off x="1318151" y="2453884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7D2AF-E559-4782-9F7C-754E4F9B71FA}"/>
              </a:ext>
            </a:extLst>
          </p:cNvPr>
          <p:cNvSpPr/>
          <p:nvPr/>
        </p:nvSpPr>
        <p:spPr>
          <a:xfrm>
            <a:off x="6450863" y="134535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0E22F2-3B66-4D66-8495-997D24B04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27" y="2421190"/>
            <a:ext cx="3819525" cy="12573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5EE9A88-E78B-42B8-80B8-9BDFD853B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44" y="1678239"/>
            <a:ext cx="4371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98B358-D11F-407A-B3E4-7B2CD4E9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87" y="1104332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Edifice </a:t>
            </a:r>
            <a:r>
              <a:rPr lang="en-US" sz="3200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99A8-5509-41CE-8DDD-759439EF33D1}"/>
              </a:ext>
            </a:extLst>
          </p:cNvPr>
          <p:cNvSpPr/>
          <p:nvPr/>
        </p:nvSpPr>
        <p:spPr>
          <a:xfrm>
            <a:off x="1078223" y="2094932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4F2EC-0E7D-4591-BEC6-E19A2FD083B9}"/>
              </a:ext>
            </a:extLst>
          </p:cNvPr>
          <p:cNvSpPr/>
          <p:nvPr/>
        </p:nvSpPr>
        <p:spPr>
          <a:xfrm>
            <a:off x="6253383" y="1006209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E6859-AE83-4EE3-A3CE-A32E41D5FFD0}"/>
              </a:ext>
            </a:extLst>
          </p:cNvPr>
          <p:cNvSpPr txBox="1"/>
          <p:nvPr/>
        </p:nvSpPr>
        <p:spPr>
          <a:xfrm>
            <a:off x="1555423" y="3824828"/>
            <a:ext cx="415734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Neither imposing in appearance or size, you could hardly refer to an outhouse as an </a:t>
            </a:r>
            <a:r>
              <a:rPr lang="en-US" sz="2000" b="1" dirty="0"/>
              <a:t>EDIFICE</a:t>
            </a:r>
            <a:r>
              <a:rPr lang="en-US" sz="2000" dirty="0"/>
              <a:t>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1E4CA-57B2-4B8D-AF9B-9492808CFF89}"/>
              </a:ext>
            </a:extLst>
          </p:cNvPr>
          <p:cNvSpPr/>
          <p:nvPr/>
        </p:nvSpPr>
        <p:spPr>
          <a:xfrm>
            <a:off x="1318151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D6C0C-E644-422B-9313-319B2B1183D8}"/>
              </a:ext>
            </a:extLst>
          </p:cNvPr>
          <p:cNvSpPr/>
          <p:nvPr/>
        </p:nvSpPr>
        <p:spPr>
          <a:xfrm>
            <a:off x="6497272" y="1293779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71C01C6-B7AB-40C8-9DD2-B7D40F780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98" y="1793350"/>
            <a:ext cx="4324350" cy="36671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E261BC3-CFF4-4CFA-A107-266B15910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759" y="2298248"/>
            <a:ext cx="2128776" cy="11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FA4EFD-9397-4552-9D9C-1E516A2C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22" y="785574"/>
            <a:ext cx="10423011" cy="990600"/>
          </a:xfrm>
        </p:spPr>
        <p:txBody>
          <a:bodyPr/>
          <a:lstStyle/>
          <a:p>
            <a:pPr algn="l"/>
            <a:r>
              <a:rPr lang="en-US" sz="3200" b="1" dirty="0"/>
              <a:t>Commodious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(Adj)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9EDF8-EFC4-410A-B162-6FE957AE958C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F49DB-CF43-464E-98AC-CA81EB9E88B6}"/>
              </a:ext>
            </a:extLst>
          </p:cNvPr>
          <p:cNvSpPr/>
          <p:nvPr/>
        </p:nvSpPr>
        <p:spPr>
          <a:xfrm>
            <a:off x="6065033" y="1124155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64DC8-C7A4-42ED-9011-FC6BC660EE97}"/>
              </a:ext>
            </a:extLst>
          </p:cNvPr>
          <p:cNvSpPr txBox="1"/>
          <p:nvPr/>
        </p:nvSpPr>
        <p:spPr>
          <a:xfrm>
            <a:off x="988989" y="3950456"/>
            <a:ext cx="4771085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In Hong Kong, the government has built several million apartments for the working class in recent decades.  When compared to western standards, they are not very </a:t>
            </a:r>
            <a:r>
              <a:rPr lang="en-US" b="1" dirty="0"/>
              <a:t>COMMODIOUS</a:t>
            </a:r>
            <a:r>
              <a:rPr lang="en-US" dirty="0"/>
              <a:t>, only about half the size of a small, two-bedroom apartment in the United States.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8968F-59CF-43F5-91F0-ADC189704867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EDA22D-5530-45FC-86D3-6C2990A5E148}"/>
              </a:ext>
            </a:extLst>
          </p:cNvPr>
          <p:cNvSpPr/>
          <p:nvPr/>
        </p:nvSpPr>
        <p:spPr>
          <a:xfrm>
            <a:off x="6308922" y="141172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3B864463-2501-478C-8C3F-F422A72D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390" y="2281287"/>
            <a:ext cx="2257425" cy="108585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BCCFDF3-E1B0-4327-8D8D-BB89F6F9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405" y="1710018"/>
            <a:ext cx="45910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98B358-D11F-407A-B3E4-7B2CD4E9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57" y="1146902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Allure </a:t>
            </a:r>
            <a:r>
              <a:rPr lang="en-US" sz="3200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99A8-5509-41CE-8DDD-759439EF33D1}"/>
              </a:ext>
            </a:extLst>
          </p:cNvPr>
          <p:cNvSpPr/>
          <p:nvPr/>
        </p:nvSpPr>
        <p:spPr>
          <a:xfrm>
            <a:off x="1078223" y="2094932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4F2EC-0E7D-4591-BEC6-E19A2FD083B9}"/>
              </a:ext>
            </a:extLst>
          </p:cNvPr>
          <p:cNvSpPr/>
          <p:nvPr/>
        </p:nvSpPr>
        <p:spPr>
          <a:xfrm>
            <a:off x="6176971" y="1103643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E6859-AE83-4EE3-A3CE-A32E41D5FFD0}"/>
              </a:ext>
            </a:extLst>
          </p:cNvPr>
          <p:cNvSpPr txBox="1"/>
          <p:nvPr/>
        </p:nvSpPr>
        <p:spPr>
          <a:xfrm>
            <a:off x="1500326" y="3824828"/>
            <a:ext cx="421244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The ballet dancer’s perfume was so </a:t>
            </a:r>
            <a:r>
              <a:rPr lang="en-US" sz="2000" b="1" dirty="0"/>
              <a:t>ALLURING</a:t>
            </a:r>
            <a:r>
              <a:rPr lang="en-US" sz="2000" dirty="0"/>
              <a:t> grown men fainted when she danced past.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1E4CA-57B2-4B8D-AF9B-9492808CFF89}"/>
              </a:ext>
            </a:extLst>
          </p:cNvPr>
          <p:cNvSpPr/>
          <p:nvPr/>
        </p:nvSpPr>
        <p:spPr>
          <a:xfrm>
            <a:off x="1318151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D6C0C-E644-422B-9313-319B2B1183D8}"/>
              </a:ext>
            </a:extLst>
          </p:cNvPr>
          <p:cNvSpPr/>
          <p:nvPr/>
        </p:nvSpPr>
        <p:spPr>
          <a:xfrm>
            <a:off x="6420860" y="139121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9E09011-7161-4D6D-8E6F-3046157A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91" y="1764776"/>
            <a:ext cx="4333875" cy="372427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EC3CA2E-8BD2-4E1A-B14C-DE640965B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191" y="2327614"/>
            <a:ext cx="1838404" cy="11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7CD017-9DFD-4303-8DC2-B5D4C03A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1" y="1197066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Ramifications </a:t>
            </a:r>
            <a:r>
              <a:rPr lang="en-US" sz="3200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5F792-3457-4BB8-984C-2B488F1F60CF}"/>
              </a:ext>
            </a:extLst>
          </p:cNvPr>
          <p:cNvSpPr/>
          <p:nvPr/>
        </p:nvSpPr>
        <p:spPr>
          <a:xfrm>
            <a:off x="1140367" y="2201464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B0BF0-2663-4891-8C83-279E68517E48}"/>
              </a:ext>
            </a:extLst>
          </p:cNvPr>
          <p:cNvSpPr/>
          <p:nvPr/>
        </p:nvSpPr>
        <p:spPr>
          <a:xfrm>
            <a:off x="5938183" y="1112740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7D41D-B5AE-4BB1-96A6-AD5861780758}"/>
              </a:ext>
            </a:extLst>
          </p:cNvPr>
          <p:cNvSpPr txBox="1"/>
          <p:nvPr/>
        </p:nvSpPr>
        <p:spPr>
          <a:xfrm>
            <a:off x="1140367" y="3925580"/>
            <a:ext cx="4771085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RAMIFICATION</a:t>
            </a:r>
            <a:r>
              <a:rPr lang="en-US" dirty="0"/>
              <a:t> is a development or consequence growing from the main body as limbs grow from trees and plants; therefore, there are </a:t>
            </a:r>
            <a:r>
              <a:rPr lang="en-US" b="1" dirty="0"/>
              <a:t>RAMIFICATIONS</a:t>
            </a:r>
            <a:r>
              <a:rPr lang="en-US" dirty="0"/>
              <a:t> to every act a person makes no matter how small, because every act has a consequence.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89D4-F651-43CD-AF02-58FD47847EBC}"/>
              </a:ext>
            </a:extLst>
          </p:cNvPr>
          <p:cNvSpPr/>
          <p:nvPr/>
        </p:nvSpPr>
        <p:spPr>
          <a:xfrm>
            <a:off x="1380295" y="2393598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131376-D811-475D-8CE1-EA7FB4DB36D5}"/>
              </a:ext>
            </a:extLst>
          </p:cNvPr>
          <p:cNvSpPr/>
          <p:nvPr/>
        </p:nvSpPr>
        <p:spPr>
          <a:xfrm>
            <a:off x="6182072" y="1400310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10CCA72-BC47-4F44-B571-847F7338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95" y="2455994"/>
            <a:ext cx="3446966" cy="1085317"/>
          </a:xfrm>
          <a:prstGeom prst="rect">
            <a:avLst/>
          </a:prstGeom>
        </p:spPr>
      </p:pic>
      <p:pic>
        <p:nvPicPr>
          <p:cNvPr id="18" name="Picture 1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1302294-E55A-4D85-AA1B-E32A14394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141" y="1909406"/>
            <a:ext cx="42672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704EAE-E3FC-422B-B506-C05A1C8D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80" y="1075112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Dispel </a:t>
            </a:r>
            <a:r>
              <a:rPr lang="en-US" sz="3200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5C8F1C-3A7A-4602-8241-BA56A6D16AC8}"/>
              </a:ext>
            </a:extLst>
          </p:cNvPr>
          <p:cNvSpPr/>
          <p:nvPr/>
        </p:nvSpPr>
        <p:spPr>
          <a:xfrm>
            <a:off x="1078223" y="2065712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74C2E-0B3C-4E19-9A6B-0BFD537873A7}"/>
              </a:ext>
            </a:extLst>
          </p:cNvPr>
          <p:cNvSpPr/>
          <p:nvPr/>
        </p:nvSpPr>
        <p:spPr>
          <a:xfrm>
            <a:off x="6096000" y="1075112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63224-DE85-4BBF-864F-00DDD118A39B}"/>
              </a:ext>
            </a:extLst>
          </p:cNvPr>
          <p:cNvSpPr txBox="1"/>
          <p:nvPr/>
        </p:nvSpPr>
        <p:spPr>
          <a:xfrm>
            <a:off x="1954003" y="3813235"/>
            <a:ext cx="3797024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After the crowd had been </a:t>
            </a:r>
            <a:r>
              <a:rPr lang="en-US" sz="2000" b="1" dirty="0"/>
              <a:t>DISPELLED</a:t>
            </a:r>
            <a:r>
              <a:rPr lang="en-US" sz="2000" dirty="0"/>
              <a:t> from the scene of the accident, the wreckers hauled away the tangled, wrecked automobiles.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F332B5-C1CA-47F8-926F-83E97458D08D}"/>
              </a:ext>
            </a:extLst>
          </p:cNvPr>
          <p:cNvSpPr/>
          <p:nvPr/>
        </p:nvSpPr>
        <p:spPr>
          <a:xfrm>
            <a:off x="1318151" y="2290188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819F96-E6D7-4508-9C84-BB0179BD9BE2}"/>
              </a:ext>
            </a:extLst>
          </p:cNvPr>
          <p:cNvSpPr/>
          <p:nvPr/>
        </p:nvSpPr>
        <p:spPr>
          <a:xfrm>
            <a:off x="6339889" y="1362682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B0A5865-33D8-483D-BA41-6E1286D9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83" y="1727260"/>
            <a:ext cx="4400550" cy="417195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7F8A1F5-3071-49E4-BAD7-DFDE01B5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151" y="2373506"/>
            <a:ext cx="22193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C8E6AC-D6A1-4955-98ED-414FC811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582" y="1099332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Pique </a:t>
            </a:r>
            <a:r>
              <a:rPr lang="en-US" sz="3200" dirty="0">
                <a:solidFill>
                  <a:schemeClr val="tx1"/>
                </a:solidFill>
              </a:rPr>
              <a:t>(V, 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0E126-D099-4C12-9675-1A44FCB874FA}"/>
              </a:ext>
            </a:extLst>
          </p:cNvPr>
          <p:cNvSpPr/>
          <p:nvPr/>
        </p:nvSpPr>
        <p:spPr>
          <a:xfrm>
            <a:off x="1078223" y="2142836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1514D-D51A-4112-A0D1-07C145613209}"/>
              </a:ext>
            </a:extLst>
          </p:cNvPr>
          <p:cNvSpPr/>
          <p:nvPr/>
        </p:nvSpPr>
        <p:spPr>
          <a:xfrm>
            <a:off x="6198317" y="1046427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828B8-4E29-4A27-A59F-6A6489E73FD5}"/>
              </a:ext>
            </a:extLst>
          </p:cNvPr>
          <p:cNvSpPr txBox="1"/>
          <p:nvPr/>
        </p:nvSpPr>
        <p:spPr>
          <a:xfrm>
            <a:off x="1143937" y="4127791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Joey said he was</a:t>
            </a:r>
            <a:r>
              <a:rPr lang="en-US" sz="2000" b="1" dirty="0"/>
              <a:t> PIQUED </a:t>
            </a:r>
            <a:r>
              <a:rPr lang="en-US" sz="2000" dirty="0"/>
              <a:t>at the chemistry teacher for giving out final grades before he had time to finish his lab work.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32781-FEBF-439A-B8E1-9D8FE2007AF5}"/>
              </a:ext>
            </a:extLst>
          </p:cNvPr>
          <p:cNvSpPr/>
          <p:nvPr/>
        </p:nvSpPr>
        <p:spPr>
          <a:xfrm>
            <a:off x="1318151" y="2379158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7D2AF-E559-4782-9F7C-754E4F9B71FA}"/>
              </a:ext>
            </a:extLst>
          </p:cNvPr>
          <p:cNvSpPr/>
          <p:nvPr/>
        </p:nvSpPr>
        <p:spPr>
          <a:xfrm>
            <a:off x="6442206" y="13634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4061CC-3C65-4C7B-8884-BEF9D5A9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00" y="1898405"/>
            <a:ext cx="4476750" cy="3552825"/>
          </a:xfrm>
          <a:prstGeom prst="rect">
            <a:avLst/>
          </a:prstGeo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9A7446-BA5E-4F7B-AC55-4550B4CE8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591" y="2401118"/>
            <a:ext cx="2835866" cy="11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98B358-D11F-407A-B3E4-7B2CD4E9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72" y="1094180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Gloat (V, N)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A99A8-5509-41CE-8DDD-759439EF33D1}"/>
              </a:ext>
            </a:extLst>
          </p:cNvPr>
          <p:cNvSpPr/>
          <p:nvPr/>
        </p:nvSpPr>
        <p:spPr>
          <a:xfrm>
            <a:off x="1078223" y="2094932"/>
            <a:ext cx="4024334" cy="1531982"/>
          </a:xfrm>
          <a:prstGeom prst="rect">
            <a:avLst/>
          </a:prstGeom>
          <a:solidFill>
            <a:srgbClr val="7A164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4F2EC-0E7D-4591-BEC6-E19A2FD083B9}"/>
              </a:ext>
            </a:extLst>
          </p:cNvPr>
          <p:cNvSpPr/>
          <p:nvPr/>
        </p:nvSpPr>
        <p:spPr>
          <a:xfrm>
            <a:off x="6263768" y="1094180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E6859-AE83-4EE3-A3CE-A32E41D5FFD0}"/>
              </a:ext>
            </a:extLst>
          </p:cNvPr>
          <p:cNvSpPr txBox="1"/>
          <p:nvPr/>
        </p:nvSpPr>
        <p:spPr>
          <a:xfrm>
            <a:off x="1923068" y="3824828"/>
            <a:ext cx="3789704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The mechanic said he didn’t want to appear to </a:t>
            </a:r>
            <a:r>
              <a:rPr lang="en-US" sz="2000" b="1" dirty="0"/>
              <a:t>GLOAT</a:t>
            </a:r>
            <a:r>
              <a:rPr lang="en-US" sz="2000" dirty="0"/>
              <a:t>, but he did warn his customer last year they would have to fix the car now or fix it later, and later would cost more.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1E4CA-57B2-4B8D-AF9B-9492808CFF89}"/>
              </a:ext>
            </a:extLst>
          </p:cNvPr>
          <p:cNvSpPr/>
          <p:nvPr/>
        </p:nvSpPr>
        <p:spPr>
          <a:xfrm>
            <a:off x="1318151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D6C0C-E644-422B-9313-319B2B1183D8}"/>
              </a:ext>
            </a:extLst>
          </p:cNvPr>
          <p:cNvSpPr/>
          <p:nvPr/>
        </p:nvSpPr>
        <p:spPr>
          <a:xfrm>
            <a:off x="6507657" y="1381750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8ABF378-AC2D-4D20-8B57-5027C29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26" y="1779064"/>
            <a:ext cx="4495800" cy="36957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136348A-92FF-4E49-BCEE-3275E09E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74" y="2340793"/>
            <a:ext cx="2266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7CD017-9DFD-4303-8DC2-B5D4C03A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1" y="1196555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Muse </a:t>
            </a:r>
            <a:r>
              <a:rPr lang="en-US" sz="3200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5F792-3457-4BB8-984C-2B488F1F60CF}"/>
              </a:ext>
            </a:extLst>
          </p:cNvPr>
          <p:cNvSpPr/>
          <p:nvPr/>
        </p:nvSpPr>
        <p:spPr>
          <a:xfrm>
            <a:off x="1140367" y="2201464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B0BF0-2663-4891-8C83-279E68517E48}"/>
              </a:ext>
            </a:extLst>
          </p:cNvPr>
          <p:cNvSpPr/>
          <p:nvPr/>
        </p:nvSpPr>
        <p:spPr>
          <a:xfrm>
            <a:off x="6096000" y="1239708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7D41D-B5AE-4BB1-96A6-AD5861780758}"/>
              </a:ext>
            </a:extLst>
          </p:cNvPr>
          <p:cNvSpPr txBox="1"/>
          <p:nvPr/>
        </p:nvSpPr>
        <p:spPr>
          <a:xfrm>
            <a:off x="1065504" y="3925580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Chess is a </a:t>
            </a:r>
            <a:r>
              <a:rPr lang="en-US" sz="2000" b="1" dirty="0"/>
              <a:t>MUSING</a:t>
            </a:r>
            <a:r>
              <a:rPr lang="en-US" sz="2000" dirty="0"/>
              <a:t> game of skill whereupon each player </a:t>
            </a:r>
            <a:r>
              <a:rPr lang="en-US" sz="2000" b="1" dirty="0"/>
              <a:t>MUSES</a:t>
            </a:r>
            <a:r>
              <a:rPr lang="en-US" sz="2000" dirty="0"/>
              <a:t> over all the possible moves before deciding which piece to move.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D89D4-F651-43CD-AF02-58FD47847EBC}"/>
              </a:ext>
            </a:extLst>
          </p:cNvPr>
          <p:cNvSpPr/>
          <p:nvPr/>
        </p:nvSpPr>
        <p:spPr>
          <a:xfrm>
            <a:off x="1380295" y="2393598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131376-D811-475D-8CE1-EA7FB4DB36D5}"/>
              </a:ext>
            </a:extLst>
          </p:cNvPr>
          <p:cNvSpPr/>
          <p:nvPr/>
        </p:nvSpPr>
        <p:spPr>
          <a:xfrm>
            <a:off x="6339889" y="1525152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8861736E-7903-41F0-BC35-719345236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696" y="2125355"/>
            <a:ext cx="4495800" cy="360045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11E76FB-9614-4D87-829B-08E03629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349" y="2422217"/>
            <a:ext cx="2045614" cy="11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704EAE-E3FC-422B-B506-C05A1C8D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23" y="1089713"/>
            <a:ext cx="10842814" cy="990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Amble </a:t>
            </a:r>
            <a:r>
              <a:rPr lang="en-US" sz="3200" dirty="0">
                <a:solidFill>
                  <a:schemeClr val="tx1"/>
                </a:solidFill>
              </a:rPr>
              <a:t>(V, 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5C8F1C-3A7A-4602-8241-BA56A6D16AC8}"/>
              </a:ext>
            </a:extLst>
          </p:cNvPr>
          <p:cNvSpPr/>
          <p:nvPr/>
        </p:nvSpPr>
        <p:spPr>
          <a:xfrm>
            <a:off x="1078223" y="2065712"/>
            <a:ext cx="4024334" cy="1531982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74C2E-0B3C-4E19-9A6B-0BFD537873A7}"/>
              </a:ext>
            </a:extLst>
          </p:cNvPr>
          <p:cNvSpPr/>
          <p:nvPr/>
        </p:nvSpPr>
        <p:spPr>
          <a:xfrm>
            <a:off x="6194088" y="1214742"/>
            <a:ext cx="5531118" cy="5241410"/>
          </a:xfrm>
          <a:prstGeom prst="rect">
            <a:avLst/>
          </a:prstGeom>
          <a:solidFill>
            <a:srgbClr val="7A16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63224-DE85-4BBF-864F-00DDD118A39B}"/>
              </a:ext>
            </a:extLst>
          </p:cNvPr>
          <p:cNvSpPr txBox="1"/>
          <p:nvPr/>
        </p:nvSpPr>
        <p:spPr>
          <a:xfrm>
            <a:off x="1686331" y="3911562"/>
            <a:ext cx="4024334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b="1" dirty="0"/>
              <a:t>AMBLE</a:t>
            </a:r>
            <a:r>
              <a:rPr lang="en-US" sz="2000" dirty="0"/>
              <a:t> on out here,” the dance instructor said to the new student.  “Let’s see some of your moves.”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F332B5-C1CA-47F8-926F-83E97458D08D}"/>
              </a:ext>
            </a:extLst>
          </p:cNvPr>
          <p:cNvSpPr/>
          <p:nvPr/>
        </p:nvSpPr>
        <p:spPr>
          <a:xfrm>
            <a:off x="1318151" y="2290188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819F96-E6D7-4508-9C84-BB0179BD9BE2}"/>
              </a:ext>
            </a:extLst>
          </p:cNvPr>
          <p:cNvSpPr/>
          <p:nvPr/>
        </p:nvSpPr>
        <p:spPr>
          <a:xfrm>
            <a:off x="6437977" y="1463958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ook, linedrawing&#10;&#10;Description automatically generated">
            <a:extLst>
              <a:ext uri="{FF2B5EF4-FFF2-40B4-BE49-F238E27FC236}">
                <a16:creationId xmlns:a16="http://schemas.microsoft.com/office/drawing/2014/main" id="{21070C43-252E-4DEF-A6ED-75382152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08" y="1773029"/>
            <a:ext cx="4410075" cy="4048125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5100A3A5-28DA-45CF-8EAE-1ACF48CC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015" y="2322405"/>
            <a:ext cx="1743392" cy="10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8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8" id="{D6638495-EC8F-4C02-8DC2-B60E76CDC663}" vid="{D3538E1B-9636-4060-896B-445ED2992F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digital_lotus</Template>
  <TotalTime>359</TotalTime>
  <Words>339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Playfair Display</vt:lpstr>
      <vt:lpstr>Times New Roman</vt:lpstr>
      <vt:lpstr>Tinos</vt:lpstr>
      <vt:lpstr>Custom Design</vt:lpstr>
      <vt:lpstr>Theme8</vt:lpstr>
      <vt:lpstr>Vocabulary 16</vt:lpstr>
      <vt:lpstr>Commodious (Adj)</vt:lpstr>
      <vt:lpstr>Allure (V)</vt:lpstr>
      <vt:lpstr>Ramifications (N)</vt:lpstr>
      <vt:lpstr>Dispel (V)</vt:lpstr>
      <vt:lpstr>Pique (V, N)</vt:lpstr>
      <vt:lpstr>Gloat (V, N)</vt:lpstr>
      <vt:lpstr>Muse (V)</vt:lpstr>
      <vt:lpstr>Amble (V, N)</vt:lpstr>
      <vt:lpstr>Vegetate (V)</vt:lpstr>
      <vt:lpstr>Edifice (N)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35</cp:revision>
  <dcterms:modified xsi:type="dcterms:W3CDTF">2022-05-12T18:50:15Z</dcterms:modified>
</cp:coreProperties>
</file>