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4" r:id="rId1"/>
    <p:sldMasterId id="2147483888" r:id="rId2"/>
  </p:sldMasterIdLst>
  <p:notesMasterIdLst>
    <p:notesMasterId r:id="rId14"/>
  </p:notesMasterIdLst>
  <p:sldIdLst>
    <p:sldId id="269" r:id="rId3"/>
    <p:sldId id="270" r:id="rId4"/>
    <p:sldId id="271" r:id="rId5"/>
    <p:sldId id="272" r:id="rId6"/>
    <p:sldId id="277" r:id="rId7"/>
    <p:sldId id="276" r:id="rId8"/>
    <p:sldId id="274" r:id="rId9"/>
    <p:sldId id="275" r:id="rId10"/>
    <p:sldId id="273" r:id="rId11"/>
    <p:sldId id="278" r:id="rId12"/>
    <p:sldId id="279" r:id="rId1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47631"/>
    <a:srgbClr val="A4833D"/>
    <a:srgbClr val="E15D8A"/>
    <a:srgbClr val="5B9378"/>
    <a:srgbClr val="76AA91"/>
    <a:srgbClr val="7DAE92"/>
    <a:srgbClr val="89BCC6"/>
    <a:srgbClr val="9D8146"/>
    <a:srgbClr val="F1D0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1AD0F-67A3-442D-B3D8-E7B95BD37DDB}" type="datetimeFigureOut">
              <a:rPr lang="en-US"/>
              <a:t>5/12/2022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BBD5D-BF02-4216-9B64-47DD69D6791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65D37C22-6272-4FF6-AD43-ECEF0CC047F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4038600"/>
            <a:ext cx="5486400" cy="12192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12BA484-EDB9-4C83-A70A-40AD1182DCC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4800" y="5181600"/>
            <a:ext cx="548640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763303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E2E67-F7B7-4583-991C-10BA18AC0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9C527E-0F98-41D7-9B2B-F326F1D16D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27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89BE86-6ED8-47AC-89BB-AEA692105A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943600" y="1295400"/>
            <a:ext cx="1676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3A97F1-04DA-4B64-B131-E913D745C4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14400" y="1295400"/>
            <a:ext cx="48260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3338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396968"/>
            <a:ext cx="3461000" cy="346103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731600" y="731600"/>
            <a:ext cx="10728800" cy="5394800"/>
          </a:xfrm>
          <a:prstGeom prst="frame">
            <a:avLst>
              <a:gd name="adj1" fmla="val 637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7901" y="-33"/>
            <a:ext cx="5234100" cy="657696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326633" y="1337567"/>
            <a:ext cx="6375600" cy="228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5151445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4138000"/>
            <a:ext cx="3510733" cy="2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/>
          <p:nvPr/>
        </p:nvSpPr>
        <p:spPr>
          <a:xfrm>
            <a:off x="731600" y="731600"/>
            <a:ext cx="10728800" cy="5394800"/>
          </a:xfrm>
          <a:prstGeom prst="frame">
            <a:avLst>
              <a:gd name="adj1" fmla="val 637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6333" y="-34"/>
            <a:ext cx="3525667" cy="443023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1326633" y="2724433"/>
            <a:ext cx="8322000" cy="815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326633" y="3669168"/>
            <a:ext cx="8322000" cy="46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3117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3488701"/>
            <a:ext cx="2053967" cy="33693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6"/>
          <p:cNvSpPr/>
          <p:nvPr/>
        </p:nvSpPr>
        <p:spPr>
          <a:xfrm>
            <a:off x="731600" y="731600"/>
            <a:ext cx="10728800" cy="5394800"/>
          </a:xfrm>
          <a:prstGeom prst="frame">
            <a:avLst>
              <a:gd name="adj1" fmla="val 637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1326633" y="1312353"/>
            <a:ext cx="9538800" cy="5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1326633" y="2033100"/>
            <a:ext cx="4456800" cy="359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800"/>
              </a:spcBef>
              <a:spcAft>
                <a:spcPts val="0"/>
              </a:spcAft>
              <a:buSzPts val="2000"/>
              <a:buChar char="⊳"/>
              <a:defRPr sz="2667"/>
            </a:lvl1pPr>
            <a:lvl2pPr marL="1219170" lvl="1" indent="-47412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2pPr>
            <a:lvl3pPr marL="1828754" lvl="2" indent="-47412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3pPr>
            <a:lvl4pPr marL="2438339" lvl="3" indent="-47412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408596" y="2033100"/>
            <a:ext cx="4456800" cy="359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800"/>
              </a:spcBef>
              <a:spcAft>
                <a:spcPts val="0"/>
              </a:spcAft>
              <a:buSzPts val="2000"/>
              <a:buChar char="⊳"/>
              <a:defRPr sz="2667"/>
            </a:lvl1pPr>
            <a:lvl2pPr marL="1219170" lvl="1" indent="-47412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2pPr>
            <a:lvl3pPr marL="1828754" lvl="2" indent="-47412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3pPr>
            <a:lvl4pPr marL="2438339" lvl="3" indent="-47412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5730200" y="6126400"/>
            <a:ext cx="731600" cy="73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5" name="Google Shape;4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6734" y="0"/>
            <a:ext cx="4215268" cy="2645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557154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7"/>
          <p:cNvPicPr preferRelativeResize="0"/>
          <p:nvPr/>
        </p:nvPicPr>
        <p:blipFill rotWithShape="1">
          <a:blip r:embed="rId2">
            <a:alphaModFix/>
          </a:blip>
          <a:srcRect l="11150"/>
          <a:stretch/>
        </p:blipFill>
        <p:spPr>
          <a:xfrm>
            <a:off x="1" y="4365501"/>
            <a:ext cx="1618700" cy="24925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7"/>
          <p:cNvSpPr/>
          <p:nvPr/>
        </p:nvSpPr>
        <p:spPr>
          <a:xfrm>
            <a:off x="731600" y="731600"/>
            <a:ext cx="10728800" cy="5394800"/>
          </a:xfrm>
          <a:prstGeom prst="frame">
            <a:avLst>
              <a:gd name="adj1" fmla="val 637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1326633" y="1312353"/>
            <a:ext cx="9538800" cy="5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1326633" y="2033100"/>
            <a:ext cx="2958000" cy="365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⊳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2"/>
          </p:nvPr>
        </p:nvSpPr>
        <p:spPr>
          <a:xfrm>
            <a:off x="4595551" y="2033100"/>
            <a:ext cx="2958000" cy="365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⊳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3"/>
          </p:nvPr>
        </p:nvSpPr>
        <p:spPr>
          <a:xfrm>
            <a:off x="7864469" y="2033100"/>
            <a:ext cx="2958000" cy="365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⊳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5730200" y="6126400"/>
            <a:ext cx="731600" cy="73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4" name="Google Shape;54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8401" y="0"/>
            <a:ext cx="4243601" cy="31010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255075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4155533"/>
            <a:ext cx="1975367" cy="2702467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8"/>
          <p:cNvSpPr/>
          <p:nvPr/>
        </p:nvSpPr>
        <p:spPr>
          <a:xfrm>
            <a:off x="731600" y="731600"/>
            <a:ext cx="10728800" cy="5394800"/>
          </a:xfrm>
          <a:prstGeom prst="frame">
            <a:avLst>
              <a:gd name="adj1" fmla="val 637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1326633" y="1312353"/>
            <a:ext cx="9538800" cy="5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5730200" y="6126400"/>
            <a:ext cx="731600" cy="73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0" name="Google Shape;60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2501" y="1"/>
            <a:ext cx="4979500" cy="3124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847907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/>
          <p:nvPr/>
        </p:nvSpPr>
        <p:spPr>
          <a:xfrm>
            <a:off x="731600" y="731600"/>
            <a:ext cx="10728800" cy="5394800"/>
          </a:xfrm>
          <a:prstGeom prst="frame">
            <a:avLst>
              <a:gd name="adj1" fmla="val 637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sldNum" idx="12"/>
          </p:nvPr>
        </p:nvSpPr>
        <p:spPr>
          <a:xfrm>
            <a:off x="5730200" y="6126400"/>
            <a:ext cx="731600" cy="73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2315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Blue Watercolor">
  <p:cSld name="Blank - Blue Watercolo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20134" y="1"/>
            <a:ext cx="2971865" cy="23025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2"/>
          <p:cNvSpPr/>
          <p:nvPr/>
        </p:nvSpPr>
        <p:spPr>
          <a:xfrm>
            <a:off x="731600" y="731600"/>
            <a:ext cx="10728800" cy="5394800"/>
          </a:xfrm>
          <a:prstGeom prst="frame">
            <a:avLst>
              <a:gd name="adj1" fmla="val 63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5730200" y="6126400"/>
            <a:ext cx="731600" cy="73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9" name="Google Shape;79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079368"/>
            <a:ext cx="2778600" cy="2778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6314369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164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A31DF-D5C4-4C54-88AB-FEC202B18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1DCA2-604A-4A47-8CBE-16601448A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1493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F7751-8F9B-4A35-8F94-5F880C909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E2434-E7B1-49C5-89C2-400510958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9986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B2D7F-36B8-482C-8ABC-09A610B16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9CCF6-1C6E-4C4E-8722-DF77E1251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286000"/>
            <a:ext cx="3251200" cy="441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FDAD6C-EC1F-4240-85BC-CB40A0CBAA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8800" y="2286000"/>
            <a:ext cx="3251200" cy="441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0900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8A8A0-6EF4-4707-AF5A-DFF362C72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6BC7DF-7C3E-4097-A90D-0D88A2972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84E13F-1131-4F3B-AD9E-C7C9E502F2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DD479B-006F-46EB-BC94-C797AE8817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32EB9B-96C1-49EA-B7B6-E25D2C104E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723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C489-B52B-4543-9E0E-793F44CCE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6495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36418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DC25C-9BD0-4257-B151-37966F795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14D8D-7234-4410-AB17-4CDF110B6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68427-FD0C-44A7-BBEC-D23D3C2E15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42378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CCD64-AC0A-4A75-91A1-DDE7BA2F0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6ACD7E-9EFB-40DE-92CF-14780631AC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61A462-5657-4758-BC57-C79CC1E413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4829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BC7BE6DA-EA6D-4159-959C-664173A516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295400"/>
            <a:ext cx="6705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Your Topic Goes Here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CC34C5E9-BBB0-43B3-8C0F-5F43B8B7A6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286000"/>
            <a:ext cx="67056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Your Subtopics Go Here</a:t>
            </a:r>
          </a:p>
        </p:txBody>
      </p:sp>
    </p:spTree>
    <p:extLst>
      <p:ext uri="{BB962C8B-B14F-4D97-AF65-F5344CB8AC3E}">
        <p14:creationId xmlns:p14="http://schemas.microsoft.com/office/powerpoint/2010/main" val="1856261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F2E5C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2E5CA"/>
          </a:solidFill>
          <a:latin typeface="Times New Roman" panose="02020603050405020304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2E5CA"/>
          </a:solidFill>
          <a:latin typeface="Times New Roman" panose="02020603050405020304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2E5CA"/>
          </a:solidFill>
          <a:latin typeface="Times New Roman" panose="02020603050405020304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2E5CA"/>
          </a:solidFill>
          <a:latin typeface="Times New Roman" panose="02020603050405020304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2E5CA"/>
          </a:solidFill>
          <a:latin typeface="Times New Roman" panose="02020603050405020304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2E5CA"/>
          </a:solidFill>
          <a:latin typeface="Times New Roman" panose="02020603050405020304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2E5CA"/>
          </a:solidFill>
          <a:latin typeface="Times New Roman" panose="02020603050405020304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2E5CA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26633" y="1312353"/>
            <a:ext cx="95388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26633" y="2033116"/>
            <a:ext cx="9538800" cy="37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Bellota Text Light"/>
              <a:buChar char="⊳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Bellota Text Light"/>
              <a:buChar char="○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2pPr>
            <a:lvl3pPr marL="1371600" lvl="2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Bellota Text Light"/>
              <a:buChar char="■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3pPr>
            <a:lvl4pPr marL="1828800" lvl="3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●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○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■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●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○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■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5730200" y="6126400"/>
            <a:ext cx="731600" cy="7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733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1pPr>
            <a:lvl2pPr lvl="1" algn="ctr" rtl="0">
              <a:buNone/>
              <a:defRPr sz="1733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2pPr>
            <a:lvl3pPr lvl="2" algn="ctr" rtl="0">
              <a:buNone/>
              <a:defRPr sz="1733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3pPr>
            <a:lvl4pPr lvl="3" algn="ctr" rtl="0">
              <a:buNone/>
              <a:defRPr sz="1733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4pPr>
            <a:lvl5pPr lvl="4" algn="ctr" rtl="0">
              <a:buNone/>
              <a:defRPr sz="1733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5pPr>
            <a:lvl6pPr lvl="5" algn="ctr" rtl="0">
              <a:buNone/>
              <a:defRPr sz="1733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6pPr>
            <a:lvl7pPr lvl="6" algn="ctr" rtl="0">
              <a:buNone/>
              <a:defRPr sz="1733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7pPr>
            <a:lvl8pPr lvl="7" algn="ctr" rtl="0">
              <a:buNone/>
              <a:defRPr sz="1733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8pPr>
            <a:lvl9pPr lvl="8" algn="ctr" rtl="0">
              <a:buNone/>
              <a:defRPr sz="1733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1947332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3" r:id="rId3"/>
    <p:sldLayoutId id="2147483894" r:id="rId4"/>
    <p:sldLayoutId id="2147483895" r:id="rId5"/>
    <p:sldLayoutId id="2147483897" r:id="rId6"/>
    <p:sldLayoutId id="2147483899" r:id="rId7"/>
    <p:sldLayoutId id="2147483900" r:id="rId8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8046E-31D4-4072-A862-9C222A2A26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1840" y="2289000"/>
            <a:ext cx="6375600" cy="2280000"/>
          </a:xfrm>
        </p:spPr>
        <p:txBody>
          <a:bodyPr/>
          <a:lstStyle/>
          <a:p>
            <a:pPr algn="ctr"/>
            <a:r>
              <a:rPr lang="en-US" dirty="0"/>
              <a:t>Vocabulary 17</a:t>
            </a:r>
          </a:p>
        </p:txBody>
      </p:sp>
    </p:spTree>
    <p:extLst>
      <p:ext uri="{BB962C8B-B14F-4D97-AF65-F5344CB8AC3E}">
        <p14:creationId xmlns:p14="http://schemas.microsoft.com/office/powerpoint/2010/main" val="345004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78D95-70DF-4C6D-BC83-4284E42E5F74}"/>
              </a:ext>
            </a:extLst>
          </p:cNvPr>
          <p:cNvSpPr txBox="1">
            <a:spLocks/>
          </p:cNvSpPr>
          <p:nvPr/>
        </p:nvSpPr>
        <p:spPr>
          <a:xfrm>
            <a:off x="940058" y="892610"/>
            <a:ext cx="10423011" cy="990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auto"/>
            <a:r>
              <a:rPr lang="en-US" sz="3200" b="1" kern="0" dirty="0">
                <a:latin typeface="Daytona" panose="020B0604030500040204" pitchFamily="34" charset="0"/>
              </a:rPr>
              <a:t>Fawn (V, N)</a:t>
            </a:r>
            <a:endParaRPr lang="en-US" sz="3200" kern="0" dirty="0">
              <a:latin typeface="Daytona" panose="020B0604030500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DE1F83-0F48-474E-A397-687B7165E71F}"/>
              </a:ext>
            </a:extLst>
          </p:cNvPr>
          <p:cNvSpPr/>
          <p:nvPr/>
        </p:nvSpPr>
        <p:spPr>
          <a:xfrm>
            <a:off x="1356792" y="2090308"/>
            <a:ext cx="4024334" cy="1531982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A309A8-3583-4D34-BFCD-E718B5635AA9}"/>
              </a:ext>
            </a:extLst>
          </p:cNvPr>
          <p:cNvSpPr/>
          <p:nvPr/>
        </p:nvSpPr>
        <p:spPr>
          <a:xfrm>
            <a:off x="6134699" y="1341181"/>
            <a:ext cx="5531118" cy="5241410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192244-0544-4A69-A528-55FBD799874E}"/>
              </a:ext>
            </a:extLst>
          </p:cNvPr>
          <p:cNvSpPr txBox="1"/>
          <p:nvPr/>
        </p:nvSpPr>
        <p:spPr>
          <a:xfrm>
            <a:off x="1902349" y="3829388"/>
            <a:ext cx="4102457" cy="193899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Daytona" panose="020B0604030500040204" pitchFamily="34" charset="0"/>
              </a:rPr>
              <a:t>Mr. Johnson was a professional at “sucking up” to everybody he thought could help him advance in his career, a pro-</a:t>
            </a:r>
            <a:r>
              <a:rPr lang="en-US" sz="2000" dirty="0" err="1">
                <a:solidFill>
                  <a:srgbClr val="000000"/>
                </a:solidFill>
                <a:latin typeface="Daytona" panose="020B0604030500040204" pitchFamily="34" charset="0"/>
              </a:rPr>
              <a:t>fessional</a:t>
            </a:r>
            <a:r>
              <a:rPr lang="en-US" sz="2000" dirty="0">
                <a:solidFill>
                  <a:srgbClr val="000000"/>
                </a:solidFill>
                <a:latin typeface="Daytona" panose="020B0604030500040204" pitchFamily="34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Daytona" panose="020B0604030500040204" pitchFamily="34" charset="0"/>
              </a:rPr>
              <a:t>FAWNER </a:t>
            </a:r>
            <a:r>
              <a:rPr lang="en-US" sz="2000" dirty="0">
                <a:solidFill>
                  <a:srgbClr val="000000"/>
                </a:solidFill>
                <a:latin typeface="Daytona" panose="020B0604030500040204" pitchFamily="34" charset="0"/>
              </a:rPr>
              <a:t>from the word go.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6CF13F-C5AD-468E-ADE7-D0C4BC6437B8}"/>
              </a:ext>
            </a:extLst>
          </p:cNvPr>
          <p:cNvSpPr/>
          <p:nvPr/>
        </p:nvSpPr>
        <p:spPr>
          <a:xfrm>
            <a:off x="1596720" y="2282442"/>
            <a:ext cx="3544478" cy="1147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53E0C4-5394-4051-BFE7-A2466DE605B5}"/>
              </a:ext>
            </a:extLst>
          </p:cNvPr>
          <p:cNvSpPr/>
          <p:nvPr/>
        </p:nvSpPr>
        <p:spPr>
          <a:xfrm>
            <a:off x="6387021" y="1628751"/>
            <a:ext cx="5043339" cy="4666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23AB8AAE-E6B8-487C-9376-BC4F1045B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2370" y="2161660"/>
            <a:ext cx="4295775" cy="3600450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6B69BE61-EA1F-453F-B670-33352B430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346" y="2282442"/>
            <a:ext cx="370522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47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78D95-70DF-4C6D-BC83-4284E42E5F74}"/>
              </a:ext>
            </a:extLst>
          </p:cNvPr>
          <p:cNvSpPr txBox="1">
            <a:spLocks/>
          </p:cNvSpPr>
          <p:nvPr/>
        </p:nvSpPr>
        <p:spPr>
          <a:xfrm>
            <a:off x="940058" y="892610"/>
            <a:ext cx="10423011" cy="990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auto"/>
            <a:r>
              <a:rPr lang="en-US" sz="3200" b="1" kern="0" dirty="0">
                <a:latin typeface="Daytona" panose="020B0604030500040204" pitchFamily="34" charset="0"/>
              </a:rPr>
              <a:t>Orthodox (Adj)</a:t>
            </a:r>
            <a:endParaRPr lang="en-US" sz="3200" kern="0" dirty="0">
              <a:latin typeface="Daytona" panose="020B0604030500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DE1F83-0F48-474E-A397-687B7165E71F}"/>
              </a:ext>
            </a:extLst>
          </p:cNvPr>
          <p:cNvSpPr/>
          <p:nvPr/>
        </p:nvSpPr>
        <p:spPr>
          <a:xfrm>
            <a:off x="1356792" y="2090308"/>
            <a:ext cx="4024334" cy="1531982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A309A8-3583-4D34-BFCD-E718B5635AA9}"/>
              </a:ext>
            </a:extLst>
          </p:cNvPr>
          <p:cNvSpPr/>
          <p:nvPr/>
        </p:nvSpPr>
        <p:spPr>
          <a:xfrm>
            <a:off x="6134699" y="1341181"/>
            <a:ext cx="5531118" cy="5241410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192244-0544-4A69-A528-55FBD799874E}"/>
              </a:ext>
            </a:extLst>
          </p:cNvPr>
          <p:cNvSpPr txBox="1"/>
          <p:nvPr/>
        </p:nvSpPr>
        <p:spPr>
          <a:xfrm>
            <a:off x="1902349" y="4032845"/>
            <a:ext cx="3996893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Daytona" panose="020B0604030500040204" pitchFamily="34" charset="0"/>
              </a:rPr>
              <a:t>An </a:t>
            </a:r>
            <a:r>
              <a:rPr lang="en-US" sz="2000" b="1" dirty="0">
                <a:solidFill>
                  <a:srgbClr val="000000"/>
                </a:solidFill>
                <a:latin typeface="Daytona" panose="020B0604030500040204" pitchFamily="34" charset="0"/>
              </a:rPr>
              <a:t>ORTHODOX</a:t>
            </a:r>
            <a:r>
              <a:rPr lang="en-US" sz="2000" dirty="0">
                <a:solidFill>
                  <a:srgbClr val="000000"/>
                </a:solidFill>
                <a:latin typeface="Daytona" panose="020B0604030500040204" pitchFamily="34" charset="0"/>
              </a:rPr>
              <a:t> religion is one holding fast to unchanging historical views.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6CF13F-C5AD-468E-ADE7-D0C4BC6437B8}"/>
              </a:ext>
            </a:extLst>
          </p:cNvPr>
          <p:cNvSpPr/>
          <p:nvPr/>
        </p:nvSpPr>
        <p:spPr>
          <a:xfrm>
            <a:off x="1596720" y="2282442"/>
            <a:ext cx="3544478" cy="1147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53E0C4-5394-4051-BFE7-A2466DE605B5}"/>
              </a:ext>
            </a:extLst>
          </p:cNvPr>
          <p:cNvSpPr/>
          <p:nvPr/>
        </p:nvSpPr>
        <p:spPr>
          <a:xfrm>
            <a:off x="6387021" y="1628751"/>
            <a:ext cx="5043339" cy="4666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Diagram, text&#10;&#10;Description automatically generated">
            <a:extLst>
              <a:ext uri="{FF2B5EF4-FFF2-40B4-BE49-F238E27FC236}">
                <a16:creationId xmlns:a16="http://schemas.microsoft.com/office/drawing/2014/main" id="{30BF9959-1D7B-41A9-8CF3-D20EBF794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795" y="2156897"/>
            <a:ext cx="4352925" cy="3609975"/>
          </a:xfrm>
          <a:prstGeom prst="rect">
            <a:avLst/>
          </a:prstGeom>
        </p:spPr>
      </p:pic>
      <p:pic>
        <p:nvPicPr>
          <p:cNvPr id="11" name="Picture 10" descr="Text, letter&#10;&#10;Description automatically generated">
            <a:extLst>
              <a:ext uri="{FF2B5EF4-FFF2-40B4-BE49-F238E27FC236}">
                <a16:creationId xmlns:a16="http://schemas.microsoft.com/office/drawing/2014/main" id="{DA5CFEA6-2C90-44ED-8380-1B4EAEC83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9146" y="2282442"/>
            <a:ext cx="2924175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42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78D95-70DF-4C6D-BC83-4284E42E5F74}"/>
              </a:ext>
            </a:extLst>
          </p:cNvPr>
          <p:cNvSpPr txBox="1">
            <a:spLocks/>
          </p:cNvSpPr>
          <p:nvPr/>
        </p:nvSpPr>
        <p:spPr>
          <a:xfrm>
            <a:off x="940058" y="892610"/>
            <a:ext cx="10423011" cy="990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auto"/>
            <a:r>
              <a:rPr lang="en-US" sz="3200" b="1" kern="0" dirty="0">
                <a:latin typeface="Daytona" panose="020B0604030500040204" pitchFamily="34" charset="0"/>
              </a:rPr>
              <a:t>Detain (V)</a:t>
            </a:r>
            <a:endParaRPr lang="en-US" sz="3200" kern="0" dirty="0">
              <a:latin typeface="Daytona" panose="020B0604030500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DE1F83-0F48-474E-A397-687B7165E71F}"/>
              </a:ext>
            </a:extLst>
          </p:cNvPr>
          <p:cNvSpPr/>
          <p:nvPr/>
        </p:nvSpPr>
        <p:spPr>
          <a:xfrm>
            <a:off x="1356792" y="2090308"/>
            <a:ext cx="4024334" cy="1531982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A309A8-3583-4D34-BFCD-E718B5635AA9}"/>
              </a:ext>
            </a:extLst>
          </p:cNvPr>
          <p:cNvSpPr/>
          <p:nvPr/>
        </p:nvSpPr>
        <p:spPr>
          <a:xfrm>
            <a:off x="6134699" y="1341181"/>
            <a:ext cx="5531118" cy="5241410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192244-0544-4A69-A528-55FBD799874E}"/>
              </a:ext>
            </a:extLst>
          </p:cNvPr>
          <p:cNvSpPr txBox="1"/>
          <p:nvPr/>
        </p:nvSpPr>
        <p:spPr>
          <a:xfrm>
            <a:off x="1902349" y="4032845"/>
            <a:ext cx="3855563" cy="163121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Daytona" panose="020B0604030500040204" pitchFamily="34" charset="0"/>
              </a:rPr>
              <a:t>Our ship was </a:t>
            </a:r>
            <a:r>
              <a:rPr lang="en-US" sz="2000" b="1" dirty="0">
                <a:solidFill>
                  <a:srgbClr val="000000"/>
                </a:solidFill>
                <a:latin typeface="Daytona" panose="020B0604030500040204" pitchFamily="34" charset="0"/>
              </a:rPr>
              <a:t>DETAINED</a:t>
            </a:r>
            <a:r>
              <a:rPr lang="en-US" sz="2000" dirty="0">
                <a:solidFill>
                  <a:srgbClr val="000000"/>
                </a:solidFill>
                <a:latin typeface="Daytona" panose="020B0604030500040204" pitchFamily="34" charset="0"/>
              </a:rPr>
              <a:t> for three months in the Panama Canal because it had struck a piling and developed a leak in the hull.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6CF13F-C5AD-468E-ADE7-D0C4BC6437B8}"/>
              </a:ext>
            </a:extLst>
          </p:cNvPr>
          <p:cNvSpPr/>
          <p:nvPr/>
        </p:nvSpPr>
        <p:spPr>
          <a:xfrm>
            <a:off x="1596720" y="2282442"/>
            <a:ext cx="3544478" cy="1147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53E0C4-5394-4051-BFE7-A2466DE605B5}"/>
              </a:ext>
            </a:extLst>
          </p:cNvPr>
          <p:cNvSpPr/>
          <p:nvPr/>
        </p:nvSpPr>
        <p:spPr>
          <a:xfrm>
            <a:off x="6387021" y="1628751"/>
            <a:ext cx="5043339" cy="4666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12401CB4-AADD-4091-AC57-BABECD308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8083" y="1967846"/>
            <a:ext cx="4324350" cy="3657600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5534E09B-3C0C-4EEC-A981-8C48DB7EE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746" y="2282418"/>
            <a:ext cx="320992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08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78D95-70DF-4C6D-BC83-4284E42E5F74}"/>
              </a:ext>
            </a:extLst>
          </p:cNvPr>
          <p:cNvSpPr txBox="1">
            <a:spLocks/>
          </p:cNvSpPr>
          <p:nvPr/>
        </p:nvSpPr>
        <p:spPr>
          <a:xfrm>
            <a:off x="940058" y="892610"/>
            <a:ext cx="10423011" cy="990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auto"/>
            <a:r>
              <a:rPr lang="en-US" sz="3200" b="1" kern="0" dirty="0">
                <a:latin typeface="Daytona" panose="020B0604030500040204" pitchFamily="34" charset="0"/>
              </a:rPr>
              <a:t>Callow (Adj)</a:t>
            </a:r>
            <a:endParaRPr lang="en-US" sz="3200" kern="0" dirty="0">
              <a:latin typeface="Daytona" panose="020B0604030500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DE1F83-0F48-474E-A397-687B7165E71F}"/>
              </a:ext>
            </a:extLst>
          </p:cNvPr>
          <p:cNvSpPr/>
          <p:nvPr/>
        </p:nvSpPr>
        <p:spPr>
          <a:xfrm>
            <a:off x="1356792" y="2090308"/>
            <a:ext cx="4024334" cy="1531982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A309A8-3583-4D34-BFCD-E718B5635AA9}"/>
              </a:ext>
            </a:extLst>
          </p:cNvPr>
          <p:cNvSpPr/>
          <p:nvPr/>
        </p:nvSpPr>
        <p:spPr>
          <a:xfrm>
            <a:off x="6134699" y="1341181"/>
            <a:ext cx="5531118" cy="5241410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192244-0544-4A69-A528-55FBD799874E}"/>
              </a:ext>
            </a:extLst>
          </p:cNvPr>
          <p:cNvSpPr txBox="1"/>
          <p:nvPr/>
        </p:nvSpPr>
        <p:spPr>
          <a:xfrm>
            <a:off x="1902349" y="3851406"/>
            <a:ext cx="3855563" cy="224676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Daytona" panose="020B0604030500040204" pitchFamily="34" charset="0"/>
              </a:rPr>
              <a:t>When General </a:t>
            </a:r>
            <a:r>
              <a:rPr lang="en-US" sz="2000" dirty="0" err="1">
                <a:solidFill>
                  <a:srgbClr val="000000"/>
                </a:solidFill>
                <a:latin typeface="Daytona" panose="020B0604030500040204" pitchFamily="34" charset="0"/>
              </a:rPr>
              <a:t>Troister</a:t>
            </a:r>
            <a:r>
              <a:rPr lang="en-US" sz="2000" dirty="0">
                <a:solidFill>
                  <a:srgbClr val="000000"/>
                </a:solidFill>
                <a:latin typeface="Daytona" panose="020B0604030500040204" pitchFamily="34" charset="0"/>
              </a:rPr>
              <a:t> saw the </a:t>
            </a:r>
            <a:r>
              <a:rPr lang="en-US" sz="2000" b="1" dirty="0">
                <a:solidFill>
                  <a:srgbClr val="000000"/>
                </a:solidFill>
                <a:latin typeface="Daytona" panose="020B0604030500040204" pitchFamily="34" charset="0"/>
              </a:rPr>
              <a:t>CALLOW</a:t>
            </a:r>
            <a:r>
              <a:rPr lang="en-US" sz="2000" dirty="0">
                <a:solidFill>
                  <a:srgbClr val="000000"/>
                </a:solidFill>
                <a:latin typeface="Daytona" panose="020B0604030500040204" pitchFamily="34" charset="0"/>
              </a:rPr>
              <a:t> appearance of his troops during inspection, he reminded himself wars kill the youth of the nation, not the old politicians who start them.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6CF13F-C5AD-468E-ADE7-D0C4BC6437B8}"/>
              </a:ext>
            </a:extLst>
          </p:cNvPr>
          <p:cNvSpPr/>
          <p:nvPr/>
        </p:nvSpPr>
        <p:spPr>
          <a:xfrm>
            <a:off x="1596720" y="2282442"/>
            <a:ext cx="3544478" cy="1147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53E0C4-5394-4051-BFE7-A2466DE605B5}"/>
              </a:ext>
            </a:extLst>
          </p:cNvPr>
          <p:cNvSpPr/>
          <p:nvPr/>
        </p:nvSpPr>
        <p:spPr>
          <a:xfrm>
            <a:off x="6387021" y="1628751"/>
            <a:ext cx="5043339" cy="4666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B9EF36A8-D8B8-4DBD-87A1-8398126E8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0062" y="2080697"/>
            <a:ext cx="4248150" cy="3762375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4B79DB10-476A-4562-B0C0-259E528A6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451" y="2413385"/>
            <a:ext cx="2552700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32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78D95-70DF-4C6D-BC83-4284E42E5F74}"/>
              </a:ext>
            </a:extLst>
          </p:cNvPr>
          <p:cNvSpPr txBox="1">
            <a:spLocks/>
          </p:cNvSpPr>
          <p:nvPr/>
        </p:nvSpPr>
        <p:spPr>
          <a:xfrm>
            <a:off x="940058" y="892610"/>
            <a:ext cx="10423011" cy="990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auto"/>
            <a:r>
              <a:rPr lang="en-US" sz="3200" b="1" kern="0" dirty="0">
                <a:latin typeface="Daytona" panose="020B0604030500040204" pitchFamily="34" charset="0"/>
              </a:rPr>
              <a:t>Plight (N)</a:t>
            </a:r>
            <a:endParaRPr lang="en-US" sz="3200" kern="0" dirty="0">
              <a:latin typeface="Daytona" panose="020B0604030500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DE1F83-0F48-474E-A397-687B7165E71F}"/>
              </a:ext>
            </a:extLst>
          </p:cNvPr>
          <p:cNvSpPr/>
          <p:nvPr/>
        </p:nvSpPr>
        <p:spPr>
          <a:xfrm>
            <a:off x="1356792" y="2090308"/>
            <a:ext cx="4024334" cy="1531982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A309A8-3583-4D34-BFCD-E718B5635AA9}"/>
              </a:ext>
            </a:extLst>
          </p:cNvPr>
          <p:cNvSpPr/>
          <p:nvPr/>
        </p:nvSpPr>
        <p:spPr>
          <a:xfrm>
            <a:off x="6134699" y="1341181"/>
            <a:ext cx="5531118" cy="5241410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192244-0544-4A69-A528-55FBD799874E}"/>
              </a:ext>
            </a:extLst>
          </p:cNvPr>
          <p:cNvSpPr txBox="1"/>
          <p:nvPr/>
        </p:nvSpPr>
        <p:spPr>
          <a:xfrm>
            <a:off x="1902349" y="4032845"/>
            <a:ext cx="3855563" cy="193899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Daytona" panose="020B0604030500040204" pitchFamily="34" charset="0"/>
              </a:rPr>
              <a:t>Determined to rescue the fifty hostages from their </a:t>
            </a:r>
            <a:r>
              <a:rPr lang="en-US" sz="2000" b="1" dirty="0">
                <a:solidFill>
                  <a:srgbClr val="000000"/>
                </a:solidFill>
                <a:latin typeface="Daytona" panose="020B0604030500040204" pitchFamily="34" charset="0"/>
              </a:rPr>
              <a:t>PLIGHT</a:t>
            </a:r>
            <a:r>
              <a:rPr lang="en-US" sz="2000" dirty="0">
                <a:solidFill>
                  <a:srgbClr val="000000"/>
                </a:solidFill>
                <a:latin typeface="Daytona" panose="020B0604030500040204" pitchFamily="34" charset="0"/>
              </a:rPr>
              <a:t>, the police rushed the aircraft before the terrorists could cause further harm.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6CF13F-C5AD-468E-ADE7-D0C4BC6437B8}"/>
              </a:ext>
            </a:extLst>
          </p:cNvPr>
          <p:cNvSpPr/>
          <p:nvPr/>
        </p:nvSpPr>
        <p:spPr>
          <a:xfrm>
            <a:off x="1596720" y="2282442"/>
            <a:ext cx="3544478" cy="1147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53E0C4-5394-4051-BFE7-A2466DE605B5}"/>
              </a:ext>
            </a:extLst>
          </p:cNvPr>
          <p:cNvSpPr/>
          <p:nvPr/>
        </p:nvSpPr>
        <p:spPr>
          <a:xfrm>
            <a:off x="6387021" y="1628751"/>
            <a:ext cx="5043339" cy="4666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E6B385C5-68E0-40C6-8D57-F2FC0CF68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0411" y="2039331"/>
            <a:ext cx="4488385" cy="3926059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15F15735-4CC0-4462-A515-378562069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688" y="2313373"/>
            <a:ext cx="27241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14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78D95-70DF-4C6D-BC83-4284E42E5F74}"/>
              </a:ext>
            </a:extLst>
          </p:cNvPr>
          <p:cNvSpPr txBox="1">
            <a:spLocks/>
          </p:cNvSpPr>
          <p:nvPr/>
        </p:nvSpPr>
        <p:spPr>
          <a:xfrm>
            <a:off x="940058" y="892610"/>
            <a:ext cx="10423011" cy="990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auto"/>
            <a:r>
              <a:rPr lang="en-US" sz="3200" b="1" kern="0" dirty="0">
                <a:latin typeface="Daytona" panose="020B0604030500040204" pitchFamily="34" charset="0"/>
              </a:rPr>
              <a:t>Prance (V, N)</a:t>
            </a:r>
            <a:endParaRPr lang="en-US" sz="3200" kern="0" dirty="0">
              <a:latin typeface="Daytona" panose="020B0604030500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DE1F83-0F48-474E-A397-687B7165E71F}"/>
              </a:ext>
            </a:extLst>
          </p:cNvPr>
          <p:cNvSpPr/>
          <p:nvPr/>
        </p:nvSpPr>
        <p:spPr>
          <a:xfrm>
            <a:off x="1356792" y="2090308"/>
            <a:ext cx="4024334" cy="1531982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A309A8-3583-4D34-BFCD-E718B5635AA9}"/>
              </a:ext>
            </a:extLst>
          </p:cNvPr>
          <p:cNvSpPr/>
          <p:nvPr/>
        </p:nvSpPr>
        <p:spPr>
          <a:xfrm>
            <a:off x="6134699" y="1341181"/>
            <a:ext cx="5531118" cy="5241410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192244-0544-4A69-A528-55FBD799874E}"/>
              </a:ext>
            </a:extLst>
          </p:cNvPr>
          <p:cNvSpPr txBox="1"/>
          <p:nvPr/>
        </p:nvSpPr>
        <p:spPr>
          <a:xfrm>
            <a:off x="1902349" y="4032845"/>
            <a:ext cx="3855563" cy="163121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Daytona" panose="020B0604030500040204" pitchFamily="34" charset="0"/>
              </a:rPr>
              <a:t>Rodney was a real showboat; every time he made a touchdown he </a:t>
            </a:r>
            <a:r>
              <a:rPr lang="en-US" sz="2000" b="1" dirty="0">
                <a:solidFill>
                  <a:srgbClr val="000000"/>
                </a:solidFill>
                <a:latin typeface="Daytona" panose="020B0604030500040204" pitchFamily="34" charset="0"/>
              </a:rPr>
              <a:t>PRANCED</a:t>
            </a:r>
            <a:r>
              <a:rPr lang="en-US" sz="2000" dirty="0">
                <a:solidFill>
                  <a:srgbClr val="000000"/>
                </a:solidFill>
                <a:latin typeface="Daytona" panose="020B0604030500040204" pitchFamily="34" charset="0"/>
              </a:rPr>
              <a:t> about as if he thought he was “hot stuff.”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6CF13F-C5AD-468E-ADE7-D0C4BC6437B8}"/>
              </a:ext>
            </a:extLst>
          </p:cNvPr>
          <p:cNvSpPr/>
          <p:nvPr/>
        </p:nvSpPr>
        <p:spPr>
          <a:xfrm>
            <a:off x="1596720" y="2282442"/>
            <a:ext cx="3544478" cy="1147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53E0C4-5394-4051-BFE7-A2466DE605B5}"/>
              </a:ext>
            </a:extLst>
          </p:cNvPr>
          <p:cNvSpPr/>
          <p:nvPr/>
        </p:nvSpPr>
        <p:spPr>
          <a:xfrm>
            <a:off x="6387021" y="1628751"/>
            <a:ext cx="5043339" cy="4666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ext, book, linedrawing&#10;&#10;Description automatically generated">
            <a:extLst>
              <a:ext uri="{FF2B5EF4-FFF2-40B4-BE49-F238E27FC236}">
                <a16:creationId xmlns:a16="http://schemas.microsoft.com/office/drawing/2014/main" id="{44E193FA-22D3-40BE-9389-AA7EC613D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1752" y="2004020"/>
            <a:ext cx="4333875" cy="4057650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694A9D8C-A82A-4C7B-9359-64B14589B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6271" y="2313373"/>
            <a:ext cx="209550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0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78D95-70DF-4C6D-BC83-4284E42E5F74}"/>
              </a:ext>
            </a:extLst>
          </p:cNvPr>
          <p:cNvSpPr txBox="1">
            <a:spLocks/>
          </p:cNvSpPr>
          <p:nvPr/>
        </p:nvSpPr>
        <p:spPr>
          <a:xfrm>
            <a:off x="940058" y="892610"/>
            <a:ext cx="10423011" cy="990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auto"/>
            <a:r>
              <a:rPr lang="en-US" sz="3200" b="1" kern="0" dirty="0">
                <a:latin typeface="Daytona" panose="020B0604030500040204" pitchFamily="34" charset="0"/>
              </a:rPr>
              <a:t>Gazebo (N)</a:t>
            </a:r>
            <a:endParaRPr lang="en-US" sz="3200" kern="0" dirty="0">
              <a:latin typeface="Daytona" panose="020B0604030500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DE1F83-0F48-474E-A397-687B7165E71F}"/>
              </a:ext>
            </a:extLst>
          </p:cNvPr>
          <p:cNvSpPr/>
          <p:nvPr/>
        </p:nvSpPr>
        <p:spPr>
          <a:xfrm>
            <a:off x="1356792" y="2090308"/>
            <a:ext cx="4024334" cy="1531982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A309A8-3583-4D34-BFCD-E718B5635AA9}"/>
              </a:ext>
            </a:extLst>
          </p:cNvPr>
          <p:cNvSpPr/>
          <p:nvPr/>
        </p:nvSpPr>
        <p:spPr>
          <a:xfrm>
            <a:off x="6134699" y="1341181"/>
            <a:ext cx="5531118" cy="5241410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192244-0544-4A69-A528-55FBD799874E}"/>
              </a:ext>
            </a:extLst>
          </p:cNvPr>
          <p:cNvSpPr txBox="1"/>
          <p:nvPr/>
        </p:nvSpPr>
        <p:spPr>
          <a:xfrm>
            <a:off x="1884880" y="3829388"/>
            <a:ext cx="4024334" cy="224676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Daytona" panose="020B0604030500040204" pitchFamily="34" charset="0"/>
              </a:rPr>
              <a:t>The </a:t>
            </a:r>
            <a:r>
              <a:rPr lang="en-US" sz="2000" b="1" dirty="0">
                <a:solidFill>
                  <a:srgbClr val="000000"/>
                </a:solidFill>
                <a:latin typeface="Daytona" panose="020B0604030500040204" pitchFamily="34" charset="0"/>
              </a:rPr>
              <a:t>GAZEBO</a:t>
            </a:r>
            <a:r>
              <a:rPr lang="en-US" sz="2000" dirty="0">
                <a:solidFill>
                  <a:srgbClr val="000000"/>
                </a:solidFill>
                <a:latin typeface="Daytona" panose="020B0604030500040204" pitchFamily="34" charset="0"/>
              </a:rPr>
              <a:t> in the mission courtyard was used for weddings in the summer.  In the winter, goats would come and huddle together to stay warm and out of the rainy weather.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6CF13F-C5AD-468E-ADE7-D0C4BC6437B8}"/>
              </a:ext>
            </a:extLst>
          </p:cNvPr>
          <p:cNvSpPr/>
          <p:nvPr/>
        </p:nvSpPr>
        <p:spPr>
          <a:xfrm>
            <a:off x="1596720" y="2282442"/>
            <a:ext cx="3544478" cy="1147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53E0C4-5394-4051-BFE7-A2466DE605B5}"/>
              </a:ext>
            </a:extLst>
          </p:cNvPr>
          <p:cNvSpPr/>
          <p:nvPr/>
        </p:nvSpPr>
        <p:spPr>
          <a:xfrm>
            <a:off x="6387021" y="1628751"/>
            <a:ext cx="5043339" cy="4666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Diagram, engineering drawing&#10;&#10;Description automatically generated">
            <a:extLst>
              <a:ext uri="{FF2B5EF4-FFF2-40B4-BE49-F238E27FC236}">
                <a16:creationId xmlns:a16="http://schemas.microsoft.com/office/drawing/2014/main" id="{D58C70B7-8C03-45C7-9BA7-B3C9CDB72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503" y="2009260"/>
            <a:ext cx="4210050" cy="3905250"/>
          </a:xfrm>
          <a:prstGeom prst="rect">
            <a:avLst/>
          </a:prstGeom>
        </p:spPr>
      </p:pic>
      <p:pic>
        <p:nvPicPr>
          <p:cNvPr id="11" name="Picture 10" descr="Text, letter&#10;&#10;Description automatically generated">
            <a:extLst>
              <a:ext uri="{FF2B5EF4-FFF2-40B4-BE49-F238E27FC236}">
                <a16:creationId xmlns:a16="http://schemas.microsoft.com/office/drawing/2014/main" id="{746BB360-76AD-40AA-BD14-FE1B2663D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639" y="2327751"/>
            <a:ext cx="229552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38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78D95-70DF-4C6D-BC83-4284E42E5F74}"/>
              </a:ext>
            </a:extLst>
          </p:cNvPr>
          <p:cNvSpPr txBox="1">
            <a:spLocks/>
          </p:cNvSpPr>
          <p:nvPr/>
        </p:nvSpPr>
        <p:spPr>
          <a:xfrm>
            <a:off x="940058" y="892610"/>
            <a:ext cx="10423011" cy="990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auto"/>
            <a:r>
              <a:rPr lang="en-US" sz="3200" b="1" kern="0" dirty="0">
                <a:latin typeface="Daytona" panose="020B0604030500040204" pitchFamily="34" charset="0"/>
              </a:rPr>
              <a:t>Archaic (Adj)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DE1F83-0F48-474E-A397-687B7165E71F}"/>
              </a:ext>
            </a:extLst>
          </p:cNvPr>
          <p:cNvSpPr/>
          <p:nvPr/>
        </p:nvSpPr>
        <p:spPr>
          <a:xfrm>
            <a:off x="1356792" y="2090308"/>
            <a:ext cx="4024334" cy="1531982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A309A8-3583-4D34-BFCD-E718B5635AA9}"/>
              </a:ext>
            </a:extLst>
          </p:cNvPr>
          <p:cNvSpPr/>
          <p:nvPr/>
        </p:nvSpPr>
        <p:spPr>
          <a:xfrm>
            <a:off x="6134699" y="1341181"/>
            <a:ext cx="5531118" cy="5241410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192244-0544-4A69-A528-55FBD799874E}"/>
              </a:ext>
            </a:extLst>
          </p:cNvPr>
          <p:cNvSpPr txBox="1"/>
          <p:nvPr/>
        </p:nvSpPr>
        <p:spPr>
          <a:xfrm>
            <a:off x="1903777" y="3933395"/>
            <a:ext cx="3996893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Daytona" panose="020B0604030500040204" pitchFamily="34" charset="0"/>
              </a:rPr>
              <a:t>ARCHAIC</a:t>
            </a:r>
            <a:r>
              <a:rPr lang="en-US" sz="2000" dirty="0">
                <a:solidFill>
                  <a:srgbClr val="000000"/>
                </a:solidFill>
                <a:latin typeface="Daytona" panose="020B0604030500040204" pitchFamily="34" charset="0"/>
              </a:rPr>
              <a:t> civilizations, those which are not around anymore, are the chief subject of archaeological studies.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6CF13F-C5AD-468E-ADE7-D0C4BC6437B8}"/>
              </a:ext>
            </a:extLst>
          </p:cNvPr>
          <p:cNvSpPr/>
          <p:nvPr/>
        </p:nvSpPr>
        <p:spPr>
          <a:xfrm>
            <a:off x="1596720" y="2282442"/>
            <a:ext cx="3544478" cy="1147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53E0C4-5394-4051-BFE7-A2466DE605B5}"/>
              </a:ext>
            </a:extLst>
          </p:cNvPr>
          <p:cNvSpPr/>
          <p:nvPr/>
        </p:nvSpPr>
        <p:spPr>
          <a:xfrm>
            <a:off x="6387021" y="1628751"/>
            <a:ext cx="5043339" cy="4666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591784BB-1AD9-4D87-94FC-A8150DDA6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315" y="2090308"/>
            <a:ext cx="4476750" cy="3686175"/>
          </a:xfrm>
          <a:prstGeom prst="rect">
            <a:avLst/>
          </a:prstGeom>
        </p:spPr>
      </p:pic>
      <p:pic>
        <p:nvPicPr>
          <p:cNvPr id="11" name="Picture 10" descr="Text, letter&#10;&#10;Description automatically generated">
            <a:extLst>
              <a:ext uri="{FF2B5EF4-FFF2-40B4-BE49-F238E27FC236}">
                <a16:creationId xmlns:a16="http://schemas.microsoft.com/office/drawing/2014/main" id="{6D7D370D-CC39-48F3-A181-4894807A9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649" y="2293765"/>
            <a:ext cx="234315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59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78D95-70DF-4C6D-BC83-4284E42E5F74}"/>
              </a:ext>
            </a:extLst>
          </p:cNvPr>
          <p:cNvSpPr txBox="1">
            <a:spLocks/>
          </p:cNvSpPr>
          <p:nvPr/>
        </p:nvSpPr>
        <p:spPr>
          <a:xfrm>
            <a:off x="940058" y="892610"/>
            <a:ext cx="10423011" cy="990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auto"/>
            <a:r>
              <a:rPr lang="en-US" sz="3200" b="1" kern="0" dirty="0">
                <a:latin typeface="Daytona" panose="020B0604030500040204" pitchFamily="34" charset="0"/>
              </a:rPr>
              <a:t>Masticate (V)</a:t>
            </a:r>
            <a:endParaRPr lang="en-US" sz="3200" kern="0" dirty="0">
              <a:latin typeface="Daytona" panose="020B0604030500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DE1F83-0F48-474E-A397-687B7165E71F}"/>
              </a:ext>
            </a:extLst>
          </p:cNvPr>
          <p:cNvSpPr/>
          <p:nvPr/>
        </p:nvSpPr>
        <p:spPr>
          <a:xfrm>
            <a:off x="1356792" y="2090308"/>
            <a:ext cx="4024334" cy="1531982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A309A8-3583-4D34-BFCD-E718B5635AA9}"/>
              </a:ext>
            </a:extLst>
          </p:cNvPr>
          <p:cNvSpPr/>
          <p:nvPr/>
        </p:nvSpPr>
        <p:spPr>
          <a:xfrm>
            <a:off x="6134699" y="1341181"/>
            <a:ext cx="5531118" cy="5241410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192244-0544-4A69-A528-55FBD799874E}"/>
              </a:ext>
            </a:extLst>
          </p:cNvPr>
          <p:cNvSpPr txBox="1"/>
          <p:nvPr/>
        </p:nvSpPr>
        <p:spPr>
          <a:xfrm>
            <a:off x="1902349" y="4032845"/>
            <a:ext cx="3855563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Daytona" panose="020B0604030500040204" pitchFamily="34" charset="0"/>
              </a:rPr>
              <a:t>Almost all birds </a:t>
            </a:r>
            <a:r>
              <a:rPr lang="en-US" sz="2000" b="1" dirty="0">
                <a:solidFill>
                  <a:srgbClr val="000000"/>
                </a:solidFill>
                <a:latin typeface="Daytona" panose="020B0604030500040204" pitchFamily="34" charset="0"/>
              </a:rPr>
              <a:t>MASTICATE</a:t>
            </a:r>
            <a:r>
              <a:rPr lang="en-US" sz="2000" dirty="0">
                <a:solidFill>
                  <a:srgbClr val="000000"/>
                </a:solidFill>
                <a:latin typeface="Daytona" panose="020B0604030500040204" pitchFamily="34" charset="0"/>
              </a:rPr>
              <a:t> food before giving it to their young.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6CF13F-C5AD-468E-ADE7-D0C4BC6437B8}"/>
              </a:ext>
            </a:extLst>
          </p:cNvPr>
          <p:cNvSpPr/>
          <p:nvPr/>
        </p:nvSpPr>
        <p:spPr>
          <a:xfrm>
            <a:off x="1596720" y="2282442"/>
            <a:ext cx="3544478" cy="1147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53E0C4-5394-4051-BFE7-A2466DE605B5}"/>
              </a:ext>
            </a:extLst>
          </p:cNvPr>
          <p:cNvSpPr/>
          <p:nvPr/>
        </p:nvSpPr>
        <p:spPr>
          <a:xfrm>
            <a:off x="6387021" y="1628751"/>
            <a:ext cx="5043339" cy="4666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D1E31595-4ED8-434D-BB7B-42DFAD194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7753" y="1790185"/>
            <a:ext cx="4114800" cy="4343400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62DDB890-1092-4167-B700-85F81346E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760" y="2361045"/>
            <a:ext cx="1838325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08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78D95-70DF-4C6D-BC83-4284E42E5F74}"/>
              </a:ext>
            </a:extLst>
          </p:cNvPr>
          <p:cNvSpPr txBox="1">
            <a:spLocks/>
          </p:cNvSpPr>
          <p:nvPr/>
        </p:nvSpPr>
        <p:spPr>
          <a:xfrm>
            <a:off x="940058" y="892610"/>
            <a:ext cx="10423011" cy="990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auto"/>
            <a:r>
              <a:rPr lang="en-US" sz="3200" b="1" kern="0" dirty="0">
                <a:latin typeface="Daytona" panose="020B0604030500040204" pitchFamily="34" charset="0"/>
              </a:rPr>
              <a:t>Lethargy (N, Adj)</a:t>
            </a:r>
            <a:endParaRPr lang="en-US" sz="3200" kern="0" dirty="0">
              <a:latin typeface="Daytona" panose="020B0604030500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DE1F83-0F48-474E-A397-687B7165E71F}"/>
              </a:ext>
            </a:extLst>
          </p:cNvPr>
          <p:cNvSpPr/>
          <p:nvPr/>
        </p:nvSpPr>
        <p:spPr>
          <a:xfrm>
            <a:off x="1356792" y="2090308"/>
            <a:ext cx="4024334" cy="1531982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A309A8-3583-4D34-BFCD-E718B5635AA9}"/>
              </a:ext>
            </a:extLst>
          </p:cNvPr>
          <p:cNvSpPr/>
          <p:nvPr/>
        </p:nvSpPr>
        <p:spPr>
          <a:xfrm>
            <a:off x="6134699" y="1341181"/>
            <a:ext cx="5531118" cy="5241410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192244-0544-4A69-A528-55FBD799874E}"/>
              </a:ext>
            </a:extLst>
          </p:cNvPr>
          <p:cNvSpPr txBox="1"/>
          <p:nvPr/>
        </p:nvSpPr>
        <p:spPr>
          <a:xfrm>
            <a:off x="1902349" y="4032845"/>
            <a:ext cx="3855563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Daytona" panose="020B0604030500040204" pitchFamily="34" charset="0"/>
              </a:rPr>
              <a:t>There is nothing </a:t>
            </a:r>
            <a:r>
              <a:rPr lang="en-US" sz="2000" b="1" dirty="0">
                <a:solidFill>
                  <a:srgbClr val="000000"/>
                </a:solidFill>
                <a:latin typeface="Daytona" panose="020B0604030500040204" pitchFamily="34" charset="0"/>
              </a:rPr>
              <a:t>LETHARGIC</a:t>
            </a:r>
            <a:r>
              <a:rPr lang="en-US" sz="2000" dirty="0">
                <a:solidFill>
                  <a:srgbClr val="000000"/>
                </a:solidFill>
                <a:latin typeface="Daytona" panose="020B0604030500040204" pitchFamily="34" charset="0"/>
              </a:rPr>
              <a:t> about Cheetah chasing prey, as cheetahs are the fastest animals on earth.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6CF13F-C5AD-468E-ADE7-D0C4BC6437B8}"/>
              </a:ext>
            </a:extLst>
          </p:cNvPr>
          <p:cNvSpPr/>
          <p:nvPr/>
        </p:nvSpPr>
        <p:spPr>
          <a:xfrm>
            <a:off x="1596720" y="2282442"/>
            <a:ext cx="3544478" cy="1147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53E0C4-5394-4051-BFE7-A2466DE605B5}"/>
              </a:ext>
            </a:extLst>
          </p:cNvPr>
          <p:cNvSpPr/>
          <p:nvPr/>
        </p:nvSpPr>
        <p:spPr>
          <a:xfrm>
            <a:off x="6387021" y="1628751"/>
            <a:ext cx="5043339" cy="4666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3213CE63-4F08-49F8-8CCB-953B40A0B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279" y="1962788"/>
            <a:ext cx="4381500" cy="3724275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29B63D8F-0F3A-4BF7-B122-A844E2098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317" y="2399098"/>
            <a:ext cx="23336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73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e10">
  <a:themeElements>
    <a:clrScheme name="Custom 347">
      <a:dk1>
        <a:srgbClr val="2C3C3D"/>
      </a:dk1>
      <a:lt1>
        <a:srgbClr val="FFFFFF"/>
      </a:lt1>
      <a:dk2>
        <a:srgbClr val="718183"/>
      </a:dk2>
      <a:lt2>
        <a:srgbClr val="E3EBE9"/>
      </a:lt2>
      <a:accent1>
        <a:srgbClr val="EE6A8D"/>
      </a:accent1>
      <a:accent2>
        <a:srgbClr val="FAC3B7"/>
      </a:accent2>
      <a:accent3>
        <a:srgbClr val="97C4C7"/>
      </a:accent3>
      <a:accent4>
        <a:srgbClr val="B7C457"/>
      </a:accent4>
      <a:accent5>
        <a:srgbClr val="F6D586"/>
      </a:accent5>
      <a:accent6>
        <a:srgbClr val="93783F"/>
      </a:accent6>
      <a:hlink>
        <a:srgbClr val="06697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0" id="{2BF37088-9BB4-4415-8F6B-D13E3F6E4338}" vid="{31E1C377-5108-4018-BF35-6602B2A0A2E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digital_lotus</Template>
  <TotalTime>431</TotalTime>
  <Words>278</Words>
  <Application>Microsoft Office PowerPoint</Application>
  <PresentationFormat>Widescreen</PresentationFormat>
  <Paragraphs>21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Bellota Text Light</vt:lpstr>
      <vt:lpstr>Calibri</vt:lpstr>
      <vt:lpstr>Daytona</vt:lpstr>
      <vt:lpstr>Parisienne</vt:lpstr>
      <vt:lpstr>Times New Roman</vt:lpstr>
      <vt:lpstr>Vidaloka</vt:lpstr>
      <vt:lpstr>Custom Design</vt:lpstr>
      <vt:lpstr>Theme10</vt:lpstr>
      <vt:lpstr>Vocabulary 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Debbie Riley</dc:creator>
  <cp:lastModifiedBy>Debbie Riley</cp:lastModifiedBy>
  <cp:revision>30</cp:revision>
  <dcterms:modified xsi:type="dcterms:W3CDTF">2022-05-12T18:51:50Z</dcterms:modified>
</cp:coreProperties>
</file>