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60" r:id="rId4"/>
    <p:sldId id="261" r:id="rId5"/>
    <p:sldId id="263" r:id="rId6"/>
    <p:sldId id="264" r:id="rId7"/>
    <p:sldId id="262" r:id="rId8"/>
    <p:sldId id="265" r:id="rId9"/>
    <p:sldId id="268" r:id="rId10"/>
    <p:sldId id="267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3BBFF-77C1-4BF1-A3B2-2505841100BA}" type="datetimeFigureOut">
              <a:rPr lang="en-US" smtClean="0"/>
              <a:t>5/12/2022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7905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93879-1153-42D3-8EC7-7A3CC94658D3}" type="datetimeFigureOut">
              <a:rPr lang="en-US" smtClean="0"/>
              <a:t>5/12/2022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791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E1496-D8B1-4FDC-98A5-AD2561A2EE12}" type="datetimeFigureOut">
              <a:rPr lang="en-US" smtClean="0"/>
              <a:t>5/12/2022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0262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D3855-5B08-4570-810C-DE4498675D2C}" type="datetimeFigureOut">
              <a:rPr lang="en-US" smtClean="0"/>
              <a:t>5/12/2022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248531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1B1A-3400-4A09-B018-5620D6ADA4AF}" type="datetimeFigureOut">
              <a:rPr lang="en-US" smtClean="0"/>
              <a:t>5/12/2022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9538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EE65E-8B04-4250-B4A9-5C65F355F1A2}" type="datetimeFigureOut">
              <a:rPr lang="en-US" smtClean="0"/>
              <a:t>5/12/2022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5889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5881F-8E44-4F15-AB98-80B7869E49CA}" type="datetimeFigureOut">
              <a:rPr lang="en-US" smtClean="0"/>
              <a:t>5/12/2022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008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D2069-43FA-49C5-9F0E-58E1EB237AEF}" type="datetimeFigureOut">
              <a:rPr lang="en-US" smtClean="0"/>
              <a:t>5/12/2022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6615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C05854CA-19F4-4771-B6A2-DA5C0742B220}" type="datetimeFigureOut">
              <a:rPr lang="en-US" smtClean="0"/>
              <a:t>5/12/2022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7163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D2BB1-BB31-4EB8-A961-18800A74EAA8}" type="datetimeFigureOut">
              <a:rPr lang="en-US" smtClean="0"/>
              <a:t>5/12/2022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5256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0B886-74BB-4D5E-9EA9-584482FE40E6}" type="datetimeFigureOut">
              <a:rPr lang="en-US" smtClean="0"/>
              <a:t>5/12/2022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735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4CCD1-3502-4C30-947C-75FC88992007}" type="datetimeFigureOut">
              <a:rPr lang="en-US" smtClean="0"/>
              <a:t>5/12/2022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3148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B797A-E8AF-4231-9C64-308C5BB9ED3E}" type="datetimeFigureOut">
              <a:rPr lang="en-US" smtClean="0"/>
              <a:t>5/12/2022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3344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24146-07E2-48CA-8629-5887ED47FCDB}" type="datetimeFigureOut">
              <a:rPr lang="en-US" smtClean="0"/>
              <a:t>5/12/2022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6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7E718-B4F0-433E-A285-0013249184C0}" type="datetimeFigureOut">
              <a:rPr lang="en-US" smtClean="0"/>
              <a:t>5/12/2022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502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44C4-3D72-4D6E-86A4-F5491DC49E6D}" type="datetimeFigureOut">
              <a:rPr lang="en-US" smtClean="0"/>
              <a:t>5/12/2022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715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8EA14-E6AC-4B59-973C-7A06B0EDE3E3}" type="datetimeFigureOut">
              <a:rPr lang="en-US" smtClean="0"/>
              <a:t>5/12/2022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935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B3B3F-C0CE-47CB-BCED-F49A710726FF}" type="datetimeFigureOut">
              <a:rPr lang="en-US" smtClean="0"/>
              <a:t>5/12/2022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8744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gif"/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gif"/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gif"/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Vocabulary 28</a:t>
            </a:r>
          </a:p>
        </p:txBody>
      </p:sp>
    </p:spTree>
    <p:extLst>
      <p:ext uri="{BB962C8B-B14F-4D97-AF65-F5344CB8AC3E}">
        <p14:creationId xmlns:p14="http://schemas.microsoft.com/office/powerpoint/2010/main" val="15454202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Supplant (V)</a:t>
            </a:r>
          </a:p>
        </p:txBody>
      </p:sp>
      <p:sp>
        <p:nvSpPr>
          <p:cNvPr id="3" name="Rectangle 2"/>
          <p:cNvSpPr/>
          <p:nvPr/>
        </p:nvSpPr>
        <p:spPr>
          <a:xfrm>
            <a:off x="5817705" y="2160105"/>
            <a:ext cx="4625008" cy="4253947"/>
          </a:xfrm>
          <a:prstGeom prst="rect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949761" y="2491409"/>
            <a:ext cx="3825418" cy="1757034"/>
          </a:xfrm>
          <a:prstGeom prst="rect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72019" y="4693035"/>
            <a:ext cx="442442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The Recreation and Parks Department’s proposed budget for next year was quickly</a:t>
            </a:r>
            <a:r>
              <a:rPr lang="en-US" b="1" dirty="0">
                <a:solidFill>
                  <a:schemeClr val="bg1"/>
                </a:solidFill>
              </a:rPr>
              <a:t> SUPPLANTED </a:t>
            </a:r>
            <a:r>
              <a:rPr lang="en-US" dirty="0">
                <a:solidFill>
                  <a:schemeClr val="bg1"/>
                </a:solidFill>
              </a:rPr>
              <a:t>by a budget mandated by the Board of County Commissioners.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1395" y="2741276"/>
            <a:ext cx="1962150" cy="12573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20214" y="2365184"/>
            <a:ext cx="4219989" cy="3843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2503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Quandary (N)</a:t>
            </a:r>
          </a:p>
        </p:txBody>
      </p:sp>
      <p:sp>
        <p:nvSpPr>
          <p:cNvPr id="3" name="Rectangle 2"/>
          <p:cNvSpPr/>
          <p:nvPr/>
        </p:nvSpPr>
        <p:spPr>
          <a:xfrm>
            <a:off x="5817705" y="2160105"/>
            <a:ext cx="4625008" cy="4253947"/>
          </a:xfrm>
          <a:prstGeom prst="rect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949761" y="2491409"/>
            <a:ext cx="3825418" cy="1757034"/>
          </a:xfrm>
          <a:prstGeom prst="rect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72019" y="4693035"/>
            <a:ext cx="44244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When a girl likes two boys equally well and they each ask her for a date at the same time, that is a teenage </a:t>
            </a:r>
            <a:r>
              <a:rPr lang="en-US" b="1" dirty="0">
                <a:solidFill>
                  <a:schemeClr val="bg1"/>
                </a:solidFill>
              </a:rPr>
              <a:t>QUANDARY</a:t>
            </a:r>
            <a:r>
              <a:rPr lang="en-US" dirty="0">
                <a:solidFill>
                  <a:schemeClr val="bg1"/>
                </a:solidFill>
              </a:rPr>
              <a:t> of major proportions.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807" y="2641263"/>
            <a:ext cx="2981325" cy="145732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8826" y="2522158"/>
            <a:ext cx="4222765" cy="3529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7375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Damper (N)</a:t>
            </a:r>
          </a:p>
        </p:txBody>
      </p:sp>
      <p:sp>
        <p:nvSpPr>
          <p:cNvPr id="3" name="Rectangle 2"/>
          <p:cNvSpPr/>
          <p:nvPr/>
        </p:nvSpPr>
        <p:spPr>
          <a:xfrm>
            <a:off x="5817705" y="2160105"/>
            <a:ext cx="4625008" cy="4253947"/>
          </a:xfrm>
          <a:prstGeom prst="rect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949761" y="2491409"/>
            <a:ext cx="3825418" cy="1757034"/>
          </a:xfrm>
          <a:prstGeom prst="rect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72019" y="4905686"/>
            <a:ext cx="442442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The family was excited about their vacation until their father put a </a:t>
            </a:r>
            <a:r>
              <a:rPr lang="en-US" b="1" dirty="0">
                <a:solidFill>
                  <a:schemeClr val="bg1"/>
                </a:solidFill>
              </a:rPr>
              <a:t>DAMPER</a:t>
            </a:r>
            <a:r>
              <a:rPr lang="en-US" dirty="0">
                <a:solidFill>
                  <a:schemeClr val="bg1"/>
                </a:solidFill>
              </a:rPr>
              <a:t> on their plans, saying he was sorry, but there was no money for a vacation this year.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7892" y="2565063"/>
            <a:ext cx="2352675" cy="160972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63164" y="2362583"/>
            <a:ext cx="4334089" cy="3848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108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Scapegoat (N, V)</a:t>
            </a:r>
          </a:p>
        </p:txBody>
      </p:sp>
      <p:sp>
        <p:nvSpPr>
          <p:cNvPr id="3" name="Rectangle 2"/>
          <p:cNvSpPr/>
          <p:nvPr/>
        </p:nvSpPr>
        <p:spPr>
          <a:xfrm>
            <a:off x="5817705" y="2160105"/>
            <a:ext cx="4625008" cy="4253947"/>
          </a:xfrm>
          <a:prstGeom prst="rect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949761" y="2491409"/>
            <a:ext cx="3825418" cy="1757034"/>
          </a:xfrm>
          <a:prstGeom prst="rect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12037" y="4653895"/>
            <a:ext cx="44244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Henry was always the </a:t>
            </a:r>
            <a:r>
              <a:rPr lang="en-US" b="1" dirty="0">
                <a:solidFill>
                  <a:schemeClr val="bg1"/>
                </a:solidFill>
              </a:rPr>
              <a:t>SCAPEGOAT</a:t>
            </a:r>
            <a:r>
              <a:rPr lang="en-US" dirty="0">
                <a:solidFill>
                  <a:schemeClr val="bg1"/>
                </a:solidFill>
              </a:rPr>
              <a:t>, taking blame for whatever happened, whether he was to blame or not.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885" y="2626976"/>
            <a:ext cx="2752725" cy="14859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38789" y="2299036"/>
            <a:ext cx="4182840" cy="3976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427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Husbandry (N)</a:t>
            </a:r>
          </a:p>
        </p:txBody>
      </p:sp>
      <p:sp>
        <p:nvSpPr>
          <p:cNvPr id="3" name="Rectangle 2"/>
          <p:cNvSpPr/>
          <p:nvPr/>
        </p:nvSpPr>
        <p:spPr>
          <a:xfrm>
            <a:off x="5817705" y="2160105"/>
            <a:ext cx="4625008" cy="4253947"/>
          </a:xfrm>
          <a:prstGeom prst="rect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949761" y="2491409"/>
            <a:ext cx="3825418" cy="1757034"/>
          </a:xfrm>
          <a:prstGeom prst="rect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72019" y="4632645"/>
            <a:ext cx="4424423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Experts say the world’s oil resources will soon be exhausted, and we must soon begin to </a:t>
            </a:r>
            <a:r>
              <a:rPr lang="en-US" b="1" dirty="0">
                <a:solidFill>
                  <a:schemeClr val="bg1"/>
                </a:solidFill>
              </a:rPr>
              <a:t>HUSBAND</a:t>
            </a:r>
            <a:r>
              <a:rPr lang="en-US" dirty="0">
                <a:solidFill>
                  <a:schemeClr val="bg1"/>
                </a:solidFill>
              </a:rPr>
              <a:t> oil.  </a:t>
            </a:r>
            <a:r>
              <a:rPr lang="en-US" sz="1400" dirty="0">
                <a:solidFill>
                  <a:schemeClr val="bg1"/>
                </a:solidFill>
              </a:rPr>
              <a:t>(HUSBANDRY is the practice of conserving and HUSBAND is to economize.)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0832" y="2603163"/>
            <a:ext cx="3343275" cy="153352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24288" y="2315746"/>
            <a:ext cx="4211841" cy="3942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8471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Spur (V)</a:t>
            </a:r>
          </a:p>
        </p:txBody>
      </p:sp>
      <p:sp>
        <p:nvSpPr>
          <p:cNvPr id="3" name="Rectangle 2"/>
          <p:cNvSpPr/>
          <p:nvPr/>
        </p:nvSpPr>
        <p:spPr>
          <a:xfrm>
            <a:off x="5817705" y="2160105"/>
            <a:ext cx="4625008" cy="4253947"/>
          </a:xfrm>
          <a:prstGeom prst="rect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949761" y="2491409"/>
            <a:ext cx="3825418" cy="1757034"/>
          </a:xfrm>
          <a:prstGeom prst="rect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43320" y="4474497"/>
            <a:ext cx="44244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In one last effort to take Snob Hill, the general </a:t>
            </a:r>
            <a:r>
              <a:rPr lang="en-US" b="1" dirty="0">
                <a:solidFill>
                  <a:schemeClr val="bg1"/>
                </a:solidFill>
              </a:rPr>
              <a:t>SPURRED</a:t>
            </a:r>
            <a:r>
              <a:rPr lang="en-US" dirty="0">
                <a:solidFill>
                  <a:schemeClr val="bg1"/>
                </a:solidFill>
              </a:rPr>
              <a:t> his troops by yelling, “Onward and upward, men!”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9631" y="2722226"/>
            <a:ext cx="2971800" cy="12954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05628" y="2403040"/>
            <a:ext cx="4049161" cy="3768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8383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Truculent (</a:t>
            </a:r>
            <a:r>
              <a:rPr lang="en-US" dirty="0" err="1"/>
              <a:t>Adj</a:t>
            </a:r>
            <a:r>
              <a:rPr lang="en-US" dirty="0"/>
              <a:t>)</a:t>
            </a:r>
          </a:p>
        </p:txBody>
      </p:sp>
      <p:sp>
        <p:nvSpPr>
          <p:cNvPr id="3" name="Rectangle 2"/>
          <p:cNvSpPr/>
          <p:nvPr/>
        </p:nvSpPr>
        <p:spPr>
          <a:xfrm>
            <a:off x="5817705" y="2160105"/>
            <a:ext cx="4625008" cy="4253947"/>
          </a:xfrm>
          <a:prstGeom prst="rect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949761" y="2491409"/>
            <a:ext cx="3825418" cy="1757034"/>
          </a:xfrm>
          <a:prstGeom prst="rect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72019" y="4561129"/>
            <a:ext cx="44244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 </a:t>
            </a:r>
            <a:r>
              <a:rPr lang="en-US" b="1" dirty="0">
                <a:solidFill>
                  <a:schemeClr val="bg1"/>
                </a:solidFill>
              </a:rPr>
              <a:t>TRUCULENT</a:t>
            </a:r>
            <a:r>
              <a:rPr lang="en-US" dirty="0">
                <a:solidFill>
                  <a:schemeClr val="bg1"/>
                </a:solidFill>
              </a:rPr>
              <a:t> attitude seldom wins friends or influences people in a positive way when you argue about every point made.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4645" y="2617451"/>
            <a:ext cx="3295650" cy="15049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33052" y="2388779"/>
            <a:ext cx="4074283" cy="3719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343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Debacle (N)</a:t>
            </a:r>
          </a:p>
        </p:txBody>
      </p:sp>
      <p:sp>
        <p:nvSpPr>
          <p:cNvPr id="3" name="Rectangle 2"/>
          <p:cNvSpPr/>
          <p:nvPr/>
        </p:nvSpPr>
        <p:spPr>
          <a:xfrm>
            <a:off x="5817705" y="2160105"/>
            <a:ext cx="4625008" cy="4253947"/>
          </a:xfrm>
          <a:prstGeom prst="rect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949761" y="2491409"/>
            <a:ext cx="3825418" cy="1757034"/>
          </a:xfrm>
          <a:prstGeom prst="rect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72019" y="4693035"/>
            <a:ext cx="44244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The bank went broke as a result of a </a:t>
            </a:r>
            <a:r>
              <a:rPr lang="en-US" b="1" dirty="0">
                <a:solidFill>
                  <a:schemeClr val="bg1"/>
                </a:solidFill>
              </a:rPr>
              <a:t>DEBACLE </a:t>
            </a:r>
            <a:r>
              <a:rPr lang="en-US" dirty="0">
                <a:solidFill>
                  <a:schemeClr val="bg1"/>
                </a:solidFill>
              </a:rPr>
              <a:t>created by the thieving board of directors.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2282" y="2588876"/>
            <a:ext cx="3000375" cy="15621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58029" y="2334453"/>
            <a:ext cx="4318841" cy="3905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3767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Optimum (</a:t>
            </a:r>
            <a:r>
              <a:rPr lang="en-US" dirty="0" err="1"/>
              <a:t>Adj</a:t>
            </a:r>
            <a:r>
              <a:rPr lang="en-US" dirty="0"/>
              <a:t>)</a:t>
            </a:r>
          </a:p>
        </p:txBody>
      </p:sp>
      <p:sp>
        <p:nvSpPr>
          <p:cNvPr id="3" name="Rectangle 2"/>
          <p:cNvSpPr/>
          <p:nvPr/>
        </p:nvSpPr>
        <p:spPr>
          <a:xfrm>
            <a:off x="5817705" y="2160105"/>
            <a:ext cx="4625008" cy="4253947"/>
          </a:xfrm>
          <a:prstGeom prst="rect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949761" y="2491409"/>
            <a:ext cx="3825418" cy="1757034"/>
          </a:xfrm>
          <a:prstGeom prst="rect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72019" y="4586709"/>
            <a:ext cx="44244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As the conditions were </a:t>
            </a:r>
            <a:r>
              <a:rPr lang="en-US" b="1" dirty="0">
                <a:solidFill>
                  <a:schemeClr val="bg1"/>
                </a:solidFill>
              </a:rPr>
              <a:t>OPTIMUM</a:t>
            </a:r>
            <a:r>
              <a:rPr lang="en-US" dirty="0">
                <a:solidFill>
                  <a:schemeClr val="bg1"/>
                </a:solidFill>
              </a:rPr>
              <a:t>, with no wind at the track, the U.S. Olympic team had hopes of breaking the world record in the 440 yard relay.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607" y="2612688"/>
            <a:ext cx="3133725" cy="151447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0129" y="2422253"/>
            <a:ext cx="4260160" cy="3729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0002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Couture (N)</a:t>
            </a:r>
          </a:p>
        </p:txBody>
      </p:sp>
      <p:sp>
        <p:nvSpPr>
          <p:cNvPr id="3" name="Rectangle 2"/>
          <p:cNvSpPr/>
          <p:nvPr/>
        </p:nvSpPr>
        <p:spPr>
          <a:xfrm>
            <a:off x="5817705" y="2160105"/>
            <a:ext cx="4625008" cy="4253947"/>
          </a:xfrm>
          <a:prstGeom prst="rect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949761" y="2491409"/>
            <a:ext cx="3825418" cy="1757034"/>
          </a:xfrm>
          <a:prstGeom prst="rect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72019" y="4693035"/>
            <a:ext cx="44244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COUTURE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pewture</a:t>
            </a:r>
            <a:r>
              <a:rPr lang="en-US" dirty="0">
                <a:solidFill>
                  <a:schemeClr val="bg1"/>
                </a:solidFill>
              </a:rPr>
              <a:t>, I’ll wear what I please and those Frenchie guys can go fiddle-faddle all they want.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3092" y="2750801"/>
            <a:ext cx="2962275" cy="12382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43495" y="2280758"/>
            <a:ext cx="3973428" cy="3935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284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</p:bldLst>
  </p:timing>
</p:sld>
</file>

<file path=ppt/theme/theme1.xml><?xml version="1.0" encoding="utf-8"?>
<a:theme xmlns:a="http://schemas.openxmlformats.org/drawingml/2006/main" name="Berlin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229</TotalTime>
  <Words>300</Words>
  <Application>Microsoft Office PowerPoint</Application>
  <PresentationFormat>Widescreen</PresentationFormat>
  <Paragraphs>21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Trebuchet MS</vt:lpstr>
      <vt:lpstr>Berlin</vt:lpstr>
      <vt:lpstr>Vocabulary 28</vt:lpstr>
      <vt:lpstr>Damper (N)</vt:lpstr>
      <vt:lpstr>Scapegoat (N, V)</vt:lpstr>
      <vt:lpstr>Husbandry (N)</vt:lpstr>
      <vt:lpstr>Spur (V)</vt:lpstr>
      <vt:lpstr>Truculent (Adj)</vt:lpstr>
      <vt:lpstr>Debacle (N)</vt:lpstr>
      <vt:lpstr>Optimum (Adj)</vt:lpstr>
      <vt:lpstr>Couture (N)</vt:lpstr>
      <vt:lpstr>Supplant (V)</vt:lpstr>
      <vt:lpstr>Quandary (N)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Vocabulary</dc:title>
  <dc:creator>Debbie Riley</dc:creator>
  <cp:lastModifiedBy>Debbie Riley</cp:lastModifiedBy>
  <cp:revision>23</cp:revision>
  <dcterms:created xsi:type="dcterms:W3CDTF">2017-02-16T17:32:42Z</dcterms:created>
  <dcterms:modified xsi:type="dcterms:W3CDTF">2022-05-12T18:56:46Z</dcterms:modified>
</cp:coreProperties>
</file>