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1" r:id="rId1"/>
  </p:sldMasterIdLst>
  <p:notesMasterIdLst>
    <p:notesMasterId r:id="rId13"/>
  </p:notesMasterIdLst>
  <p:sldIdLst>
    <p:sldId id="256" r:id="rId2"/>
    <p:sldId id="257" r:id="rId3"/>
    <p:sldId id="266" r:id="rId4"/>
    <p:sldId id="265" r:id="rId5"/>
    <p:sldId id="264" r:id="rId6"/>
    <p:sldId id="263" r:id="rId7"/>
    <p:sldId id="262" r:id="rId8"/>
    <p:sldId id="261" r:id="rId9"/>
    <p:sldId id="260" r:id="rId10"/>
    <p:sldId id="258" r:id="rId11"/>
    <p:sldId id="25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2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1AD0F-67A3-442D-B3D8-E7B95BD37DDB}" type="datetimeFigureOut">
              <a:rPr lang="en-US"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BBD5D-BF02-4216-9B64-47DD69D6791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3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07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24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4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91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328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227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13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08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05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BBD5D-BF02-4216-9B64-47DD69D67916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64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28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34270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00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136532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8167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0757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7018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5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4E0BF79-FAC6-4A96-8DE1-F7B82E2E1652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6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60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86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732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9907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94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78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9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79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0648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  <p:sldLayoutId id="2147483913" r:id="rId12"/>
    <p:sldLayoutId id="2147483914" r:id="rId13"/>
    <p:sldLayoutId id="2147483915" r:id="rId14"/>
    <p:sldLayoutId id="2147483916" r:id="rId15"/>
    <p:sldLayoutId id="2147483917" r:id="rId16"/>
    <p:sldLayoutId id="2147483918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83158" y="2511767"/>
            <a:ext cx="8144134" cy="1373070"/>
          </a:xfrm>
        </p:spPr>
        <p:txBody>
          <a:bodyPr/>
          <a:lstStyle/>
          <a:p>
            <a:r>
              <a:rPr lang="en-US" dirty="0"/>
              <a:t>Vocabulary 3</a:t>
            </a:r>
          </a:p>
        </p:txBody>
      </p:sp>
    </p:spTree>
    <p:extLst>
      <p:ext uri="{BB962C8B-B14F-4D97-AF65-F5344CB8AC3E}">
        <p14:creationId xmlns:p14="http://schemas.microsoft.com/office/powerpoint/2010/main" val="162719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indefinite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repeatCount="indefinite" fill="hold" grpId="1" nodeType="with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1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110" y="768865"/>
            <a:ext cx="11283950" cy="990600"/>
          </a:xfrm>
        </p:spPr>
        <p:txBody>
          <a:bodyPr/>
          <a:lstStyle/>
          <a:p>
            <a:pPr algn="l"/>
            <a:r>
              <a:rPr lang="en-US" b="1" dirty="0"/>
              <a:t>Dulcet </a:t>
            </a:r>
            <a:r>
              <a:rPr lang="en-US" dirty="0"/>
              <a:t>(</a:t>
            </a:r>
            <a:r>
              <a:rPr lang="en-US" dirty="0" err="1"/>
              <a:t>Adj</a:t>
            </a:r>
            <a:r>
              <a:rPr lang="en-US" dirty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1078225" y="2122185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72008" y="3850837"/>
            <a:ext cx="4771085" cy="92333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Senator Kramer was a political campaigner who could hypnotize an audience with sweet words and </a:t>
            </a:r>
            <a:r>
              <a:rPr lang="en-US" b="1" dirty="0">
                <a:solidFill>
                  <a:schemeClr val="bg1"/>
                </a:solidFill>
              </a:rPr>
              <a:t>DULCET</a:t>
            </a:r>
            <a:r>
              <a:rPr lang="en-US" dirty="0">
                <a:solidFill>
                  <a:schemeClr val="bg1"/>
                </a:solidFill>
              </a:rPr>
              <a:t> tones.</a:t>
            </a:r>
            <a:endParaRPr lang="en-US" dirty="0">
              <a:solidFill>
                <a:schemeClr val="bg1"/>
              </a:solidFill>
              <a:latin typeface="Century Gothic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A90148-7A1D-454D-B55F-91CD6C5E59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4470" y="2263126"/>
            <a:ext cx="2381250" cy="10953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D4B14AF-3B5E-4820-B0E0-C041B286AC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6541" y="1064001"/>
            <a:ext cx="4998535" cy="4808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9671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621" y="707734"/>
            <a:ext cx="11283950" cy="990600"/>
          </a:xfrm>
        </p:spPr>
        <p:txBody>
          <a:bodyPr/>
          <a:lstStyle/>
          <a:p>
            <a:pPr algn="l"/>
            <a:r>
              <a:rPr lang="en-US" b="1" dirty="0"/>
              <a:t>Porcine </a:t>
            </a:r>
            <a:r>
              <a:rPr lang="en-US" dirty="0"/>
              <a:t>(</a:t>
            </a:r>
            <a:r>
              <a:rPr lang="en-US" dirty="0" err="1"/>
              <a:t>Adj</a:t>
            </a:r>
            <a:r>
              <a:rPr lang="en-US" dirty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1078224" y="2122185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26593" y="4078018"/>
            <a:ext cx="450891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After an around the world cruise, where each meal is a grand feast, Bob and Helen returned home with </a:t>
            </a:r>
            <a:r>
              <a:rPr lang="en-US" b="1" dirty="0">
                <a:solidFill>
                  <a:schemeClr val="bg1"/>
                </a:solidFill>
              </a:rPr>
              <a:t>PORCINE</a:t>
            </a:r>
            <a:r>
              <a:rPr lang="en-US" dirty="0">
                <a:solidFill>
                  <a:schemeClr val="bg1"/>
                </a:solidFill>
              </a:rPr>
              <a:t> figures. </a:t>
            </a:r>
            <a:endParaRPr lang="en-US" dirty="0">
              <a:solidFill>
                <a:schemeClr val="bg1"/>
              </a:solidFill>
              <a:latin typeface="Century Gothic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E4EE70-F613-4D52-9FB5-7AAFA8FEAD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8784" y="2190243"/>
            <a:ext cx="2752725" cy="13525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68C98AA-345C-4FA8-9B6E-4B51C463EC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4993" y="1070473"/>
            <a:ext cx="4981632" cy="479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3283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628" y="768865"/>
            <a:ext cx="11219805" cy="990600"/>
          </a:xfrm>
        </p:spPr>
        <p:txBody>
          <a:bodyPr/>
          <a:lstStyle/>
          <a:p>
            <a:pPr algn="l"/>
            <a:r>
              <a:rPr lang="en-US" b="1" dirty="0"/>
              <a:t>Aghast </a:t>
            </a:r>
            <a:r>
              <a:rPr lang="en-US" dirty="0"/>
              <a:t>(</a:t>
            </a:r>
            <a:r>
              <a:rPr lang="en-US" dirty="0" err="1"/>
              <a:t>Adj</a:t>
            </a:r>
            <a:r>
              <a:rPr lang="en-US" dirty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1028775" y="2105259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07285" y="4175820"/>
            <a:ext cx="4500915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Evelyn was beside herself, absolutely </a:t>
            </a:r>
            <a:r>
              <a:rPr lang="en-US" b="1" dirty="0">
                <a:solidFill>
                  <a:schemeClr val="bg1"/>
                </a:solidFill>
              </a:rPr>
              <a:t>AGHAST</a:t>
            </a:r>
            <a:r>
              <a:rPr lang="en-US" dirty="0">
                <a:solidFill>
                  <a:schemeClr val="bg1"/>
                </a:solidFill>
              </a:rPr>
              <a:t> she wasn’t invited to the Twinklers’ tea party. </a:t>
            </a:r>
            <a:endParaRPr lang="en-US" dirty="0">
              <a:solidFill>
                <a:schemeClr val="bg1"/>
              </a:solidFill>
              <a:latin typeface="Century Gothic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601324-799E-43F7-8FB5-F48AEA93A0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4935" y="2171162"/>
            <a:ext cx="2076450" cy="14001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D429A2D-B928-4D9F-9E2B-970F3E45F1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1531" y="1162407"/>
            <a:ext cx="5008555" cy="46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6353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89" y="768865"/>
            <a:ext cx="11283950" cy="990600"/>
          </a:xfrm>
        </p:spPr>
        <p:txBody>
          <a:bodyPr/>
          <a:lstStyle/>
          <a:p>
            <a:pPr algn="l"/>
            <a:r>
              <a:rPr lang="en-US" b="1" dirty="0"/>
              <a:t>Beleaguer </a:t>
            </a:r>
            <a:r>
              <a:rPr lang="en-US" dirty="0"/>
              <a:t>(V)</a:t>
            </a:r>
          </a:p>
        </p:txBody>
      </p:sp>
      <p:sp>
        <p:nvSpPr>
          <p:cNvPr id="3" name="Rectangle 2"/>
          <p:cNvSpPr/>
          <p:nvPr/>
        </p:nvSpPr>
        <p:spPr>
          <a:xfrm>
            <a:off x="984926" y="2122185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61052" y="4069140"/>
            <a:ext cx="4872082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During his last year in office, Richard Nixon was a </a:t>
            </a:r>
            <a:r>
              <a:rPr lang="en-US" b="1" dirty="0">
                <a:solidFill>
                  <a:schemeClr val="bg1"/>
                </a:solidFill>
              </a:rPr>
              <a:t>BELEAGUERED</a:t>
            </a:r>
            <a:r>
              <a:rPr lang="en-US" dirty="0">
                <a:solidFill>
                  <a:schemeClr val="bg1"/>
                </a:solidFill>
              </a:rPr>
              <a:t> president, struggling to fight off the Watergate scandal.</a:t>
            </a:r>
            <a:endParaRPr lang="en-US" dirty="0">
              <a:solidFill>
                <a:schemeClr val="bg1"/>
              </a:solidFill>
              <a:latin typeface="Century Gothic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69CF88-28C2-475A-8E5C-DD44A888C4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080" y="2333625"/>
            <a:ext cx="2838450" cy="10953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F7F0C2D-933B-4EB0-8E1D-C86972C4F7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8440" y="1153708"/>
            <a:ext cx="5174738" cy="462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6233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477" y="667929"/>
            <a:ext cx="11283950" cy="990600"/>
          </a:xfrm>
        </p:spPr>
        <p:txBody>
          <a:bodyPr/>
          <a:lstStyle/>
          <a:p>
            <a:pPr algn="l"/>
            <a:r>
              <a:rPr lang="en-US" b="1" dirty="0"/>
              <a:t>Milieu </a:t>
            </a:r>
            <a:r>
              <a:rPr lang="en-US" dirty="0"/>
              <a:t>(N)</a:t>
            </a:r>
          </a:p>
        </p:txBody>
      </p:sp>
      <p:sp>
        <p:nvSpPr>
          <p:cNvPr id="3" name="Rectangle 2"/>
          <p:cNvSpPr/>
          <p:nvPr/>
        </p:nvSpPr>
        <p:spPr>
          <a:xfrm>
            <a:off x="987564" y="2122185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84224" y="4117823"/>
            <a:ext cx="4353700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New York Stock Exchange is a </a:t>
            </a:r>
            <a:r>
              <a:rPr lang="en-US" b="1" dirty="0">
                <a:solidFill>
                  <a:schemeClr val="bg1"/>
                </a:solidFill>
              </a:rPr>
              <a:t>MILIEU</a:t>
            </a:r>
            <a:r>
              <a:rPr lang="en-US" dirty="0">
                <a:solidFill>
                  <a:schemeClr val="bg1"/>
                </a:solidFill>
              </a:rPr>
              <a:t> of frenzied activity during trading hours. </a:t>
            </a:r>
            <a:endParaRPr lang="en-US" dirty="0">
              <a:solidFill>
                <a:schemeClr val="bg1"/>
              </a:solidFill>
              <a:latin typeface="Century Gothic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62AA9C-1812-417B-98B7-DF41AD1309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8934" y="2334834"/>
            <a:ext cx="2657475" cy="10763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C8249B-47D2-494B-A020-EA3CDC991F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3841" y="1209735"/>
            <a:ext cx="5063935" cy="451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493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865" y="704161"/>
            <a:ext cx="11283950" cy="990600"/>
          </a:xfrm>
        </p:spPr>
        <p:txBody>
          <a:bodyPr/>
          <a:lstStyle/>
          <a:p>
            <a:pPr algn="l"/>
            <a:r>
              <a:rPr lang="en-US" b="1" dirty="0"/>
              <a:t>Histrionic </a:t>
            </a:r>
            <a:r>
              <a:rPr lang="en-US" dirty="0"/>
              <a:t>(</a:t>
            </a:r>
            <a:r>
              <a:rPr lang="en-US" dirty="0" err="1"/>
              <a:t>Adj</a:t>
            </a:r>
            <a:r>
              <a:rPr lang="en-US" dirty="0"/>
              <a:t>, N)</a:t>
            </a:r>
          </a:p>
        </p:txBody>
      </p:sp>
      <p:sp>
        <p:nvSpPr>
          <p:cNvPr id="3" name="Rectangle 2"/>
          <p:cNvSpPr/>
          <p:nvPr/>
        </p:nvSpPr>
        <p:spPr>
          <a:xfrm>
            <a:off x="1071579" y="2113172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68835" y="4063565"/>
            <a:ext cx="4457968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Everything Michael said was on the swaggering, </a:t>
            </a:r>
            <a:r>
              <a:rPr lang="en-US" b="1" dirty="0">
                <a:solidFill>
                  <a:schemeClr val="bg1"/>
                </a:solidFill>
              </a:rPr>
              <a:t>HISTRIONIC</a:t>
            </a:r>
            <a:r>
              <a:rPr lang="en-US" dirty="0">
                <a:solidFill>
                  <a:schemeClr val="bg1"/>
                </a:solidFill>
              </a:rPr>
              <a:t> side, as if he were the coolest boy in school. </a:t>
            </a:r>
            <a:endParaRPr lang="en-US" dirty="0">
              <a:solidFill>
                <a:schemeClr val="bg1"/>
              </a:solidFill>
              <a:latin typeface="Century Gothic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AF62F1D-1761-4D58-B66A-828D832D0C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0952" y="1186530"/>
            <a:ext cx="4969713" cy="456379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15A89BB-735B-46BD-93CE-7934181C80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6414" y="2266950"/>
            <a:ext cx="231457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1151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600" y="727254"/>
            <a:ext cx="11283950" cy="990600"/>
          </a:xfrm>
        </p:spPr>
        <p:txBody>
          <a:bodyPr/>
          <a:lstStyle/>
          <a:p>
            <a:pPr algn="l"/>
            <a:r>
              <a:rPr lang="en-US" b="1" dirty="0"/>
              <a:t>Bludgeon </a:t>
            </a:r>
            <a:r>
              <a:rPr lang="en-US" dirty="0"/>
              <a:t>(N, V)</a:t>
            </a:r>
          </a:p>
        </p:txBody>
      </p:sp>
      <p:sp>
        <p:nvSpPr>
          <p:cNvPr id="3" name="Rectangle 2"/>
          <p:cNvSpPr/>
          <p:nvPr/>
        </p:nvSpPr>
        <p:spPr>
          <a:xfrm>
            <a:off x="998326" y="2185057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08983" y="4102260"/>
            <a:ext cx="4771085" cy="92333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police arrested the lumberjack on suspicion of </a:t>
            </a:r>
            <a:r>
              <a:rPr lang="en-US" b="1" dirty="0">
                <a:solidFill>
                  <a:schemeClr val="bg1"/>
                </a:solidFill>
              </a:rPr>
              <a:t>BLUDGEONING</a:t>
            </a:r>
            <a:r>
              <a:rPr lang="en-US" dirty="0">
                <a:solidFill>
                  <a:schemeClr val="bg1"/>
                </a:solidFill>
              </a:rPr>
              <a:t> a co-worker with an ax handle. </a:t>
            </a:r>
            <a:endParaRPr lang="en-US" dirty="0">
              <a:solidFill>
                <a:schemeClr val="bg1"/>
              </a:solidFill>
              <a:latin typeface="Century Gothic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4E70D90-61B5-409E-AAEE-BC0D02D73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9568" y="2308110"/>
            <a:ext cx="2905125" cy="12858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2130847-38AA-47CE-91D2-310A79B840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9871" y="1359335"/>
            <a:ext cx="4991876" cy="421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5652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275" y="768865"/>
            <a:ext cx="11283950" cy="990600"/>
          </a:xfrm>
        </p:spPr>
        <p:txBody>
          <a:bodyPr/>
          <a:lstStyle/>
          <a:p>
            <a:pPr algn="l"/>
            <a:r>
              <a:rPr lang="en-US" b="1" dirty="0"/>
              <a:t>Arduous </a:t>
            </a:r>
            <a:r>
              <a:rPr lang="en-US" dirty="0"/>
              <a:t>(</a:t>
            </a:r>
            <a:r>
              <a:rPr lang="en-US" dirty="0" err="1"/>
              <a:t>Adj</a:t>
            </a:r>
            <a:r>
              <a:rPr lang="en-US" dirty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1078225" y="2122185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66331" y="3951340"/>
            <a:ext cx="4351393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The assignment given the recruits was </a:t>
            </a:r>
            <a:r>
              <a:rPr lang="en-US" b="1" dirty="0">
                <a:solidFill>
                  <a:schemeClr val="bg1"/>
                </a:solidFill>
              </a:rPr>
              <a:t>ARDUOUS</a:t>
            </a:r>
            <a:r>
              <a:rPr lang="en-US" dirty="0">
                <a:solidFill>
                  <a:schemeClr val="bg1"/>
                </a:solidFill>
              </a:rPr>
              <a:t>—twenty miles with full packs in the hot sun. </a:t>
            </a:r>
            <a:endParaRPr lang="en-US" dirty="0">
              <a:solidFill>
                <a:schemeClr val="bg1"/>
              </a:solidFill>
              <a:latin typeface="Century Gothic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FE3B3EB-1133-446D-B03A-9C4FC8E024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6127" y="2250134"/>
            <a:ext cx="2247900" cy="10858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29E1355-3E96-4140-94CB-8CFF601E45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80205" y="1150338"/>
            <a:ext cx="4991207" cy="463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8988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110" y="768865"/>
            <a:ext cx="11283950" cy="990600"/>
          </a:xfrm>
        </p:spPr>
        <p:txBody>
          <a:bodyPr/>
          <a:lstStyle/>
          <a:p>
            <a:pPr algn="l"/>
            <a:r>
              <a:rPr lang="en-US" b="1" dirty="0"/>
              <a:t>Reminisce </a:t>
            </a:r>
            <a:r>
              <a:rPr lang="en-US" dirty="0"/>
              <a:t>(V)</a:t>
            </a:r>
          </a:p>
        </p:txBody>
      </p:sp>
      <p:sp>
        <p:nvSpPr>
          <p:cNvPr id="3" name="Rectangle 2"/>
          <p:cNvSpPr/>
          <p:nvPr/>
        </p:nvSpPr>
        <p:spPr>
          <a:xfrm>
            <a:off x="1078225" y="2122185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78225" y="4156543"/>
            <a:ext cx="4251927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When I am feeling nostalgic, I lie back and listen to the music of the 1970s and </a:t>
            </a:r>
            <a:r>
              <a:rPr lang="en-US" b="1" dirty="0">
                <a:solidFill>
                  <a:schemeClr val="bg1"/>
                </a:solidFill>
              </a:rPr>
              <a:t>REMINISCE</a:t>
            </a:r>
            <a:r>
              <a:rPr lang="en-US" dirty="0">
                <a:solidFill>
                  <a:schemeClr val="bg1"/>
                </a:solidFill>
              </a:rPr>
              <a:t> about my youth.</a:t>
            </a:r>
            <a:endParaRPr lang="en-US" dirty="0">
              <a:solidFill>
                <a:schemeClr val="bg1"/>
              </a:solidFill>
              <a:latin typeface="Century Gothic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A292F2-EC94-4FE2-9D74-66723B7222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5419" y="2197613"/>
            <a:ext cx="2390775" cy="1381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FBEB9EF-07A5-431D-B2F0-9C370F6F12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6894" y="1127516"/>
            <a:ext cx="4994381" cy="4692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8632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66" y="817598"/>
            <a:ext cx="11283950" cy="990600"/>
          </a:xfrm>
        </p:spPr>
        <p:txBody>
          <a:bodyPr/>
          <a:lstStyle/>
          <a:p>
            <a:pPr algn="l"/>
            <a:r>
              <a:rPr lang="en-US" b="1" dirty="0"/>
              <a:t>Entrap </a:t>
            </a:r>
            <a:r>
              <a:rPr lang="en-US" dirty="0"/>
              <a:t>(V)</a:t>
            </a:r>
          </a:p>
        </p:txBody>
      </p:sp>
      <p:sp>
        <p:nvSpPr>
          <p:cNvPr id="3" name="Rectangle 2"/>
          <p:cNvSpPr/>
          <p:nvPr/>
        </p:nvSpPr>
        <p:spPr>
          <a:xfrm>
            <a:off x="994681" y="2122185"/>
            <a:ext cx="4024334" cy="153198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10250" y="847725"/>
            <a:ext cx="5531118" cy="5241410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04850" y="4106819"/>
            <a:ext cx="4603997" cy="9233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George was </a:t>
            </a:r>
            <a:r>
              <a:rPr lang="en-US" b="1" dirty="0">
                <a:solidFill>
                  <a:schemeClr val="bg1"/>
                </a:solidFill>
              </a:rPr>
              <a:t>ENTRAPPED</a:t>
            </a:r>
            <a:r>
              <a:rPr lang="en-US" dirty="0">
                <a:solidFill>
                  <a:schemeClr val="bg1"/>
                </a:solidFill>
              </a:rPr>
              <a:t> by a scheme which cost him his bank account and his home as well. </a:t>
            </a:r>
            <a:endParaRPr lang="en-US" dirty="0">
              <a:solidFill>
                <a:schemeClr val="bg1"/>
              </a:solidFill>
              <a:latin typeface="Century Gothic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B0DBC6-31EB-4F87-A324-98E14DE1D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9223" y="2314575"/>
            <a:ext cx="2562225" cy="11144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8D0213C-1565-474A-874A-283B06B3E1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1019" y="1201703"/>
            <a:ext cx="4929579" cy="453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0771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99</TotalTime>
  <Words>249</Words>
  <Application>Microsoft Office PowerPoint</Application>
  <PresentationFormat>Widescreen</PresentationFormat>
  <Paragraphs>32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Trebuchet MS</vt:lpstr>
      <vt:lpstr>Berlin</vt:lpstr>
      <vt:lpstr>Vocabulary 3</vt:lpstr>
      <vt:lpstr>Aghast (Adj)</vt:lpstr>
      <vt:lpstr>Beleaguer (V)</vt:lpstr>
      <vt:lpstr>Milieu (N)</vt:lpstr>
      <vt:lpstr>Histrionic (Adj, N)</vt:lpstr>
      <vt:lpstr>Bludgeon (N, V)</vt:lpstr>
      <vt:lpstr>Arduous (Adj)</vt:lpstr>
      <vt:lpstr>Reminisce (V)</vt:lpstr>
      <vt:lpstr>Entrap (V)</vt:lpstr>
      <vt:lpstr>Dulcet (Adj)</vt:lpstr>
      <vt:lpstr>Porcine (Adj)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</dc:title>
  <dc:creator>Debbie Riley</dc:creator>
  <cp:lastModifiedBy>Debbie Riley</cp:lastModifiedBy>
  <cp:revision>14</cp:revision>
  <dcterms:modified xsi:type="dcterms:W3CDTF">2022-05-03T18:26:10Z</dcterms:modified>
</cp:coreProperties>
</file>